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9" d="100"/>
          <a:sy n="69" d="100"/>
        </p:scale>
        <p:origin x="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A09D7501-EF45-443D-8E59-E5110E77E941}" type="datetimeFigureOut">
              <a:rPr lang="vi-VN" smtClean="0"/>
              <a:t>30/11/2021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C50C9A8-A914-46ED-9F50-0E5DEDFA3D20}" type="slidenum">
              <a:rPr lang="vi-VN" smtClean="0"/>
              <a:t>‹#›</a:t>
            </a:fld>
            <a:endParaRPr lang="vi-VN"/>
          </a:p>
        </p:txBody>
      </p:sp>
    </p:spTree>
    <p:extLst>
      <p:ext uri="{BB962C8B-B14F-4D97-AF65-F5344CB8AC3E}">
        <p14:creationId xmlns:p14="http://schemas.microsoft.com/office/powerpoint/2010/main" val="686487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A09D7501-EF45-443D-8E59-E5110E77E941}" type="datetimeFigureOut">
              <a:rPr lang="vi-VN" smtClean="0"/>
              <a:t>30/11/2021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C50C9A8-A914-46ED-9F50-0E5DEDFA3D20}" type="slidenum">
              <a:rPr lang="vi-VN" smtClean="0"/>
              <a:t>‹#›</a:t>
            </a:fld>
            <a:endParaRPr lang="vi-VN"/>
          </a:p>
        </p:txBody>
      </p:sp>
    </p:spTree>
    <p:extLst>
      <p:ext uri="{BB962C8B-B14F-4D97-AF65-F5344CB8AC3E}">
        <p14:creationId xmlns:p14="http://schemas.microsoft.com/office/powerpoint/2010/main" val="1582504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A09D7501-EF45-443D-8E59-E5110E77E941}" type="datetimeFigureOut">
              <a:rPr lang="vi-VN" smtClean="0"/>
              <a:t>30/11/2021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C50C9A8-A914-46ED-9F50-0E5DEDFA3D20}" type="slidenum">
              <a:rPr lang="vi-VN" smtClean="0"/>
              <a:t>‹#›</a:t>
            </a:fld>
            <a:endParaRPr lang="vi-VN"/>
          </a:p>
        </p:txBody>
      </p:sp>
    </p:spTree>
    <p:extLst>
      <p:ext uri="{BB962C8B-B14F-4D97-AF65-F5344CB8AC3E}">
        <p14:creationId xmlns:p14="http://schemas.microsoft.com/office/powerpoint/2010/main" val="496844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a:t>Click to edit Master title style</a:t>
            </a:r>
            <a:endParaRPr lang="vi-VN"/>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Content Placeholder 4"/>
          <p:cNvSpPr>
            <a:spLocks noGrp="1"/>
          </p:cNvSpPr>
          <p:nvPr>
            <p:ph sz="quarter" idx="3"/>
          </p:nvPr>
        </p:nvSpPr>
        <p:spPr>
          <a:xfrm>
            <a:off x="609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Content Placeholder 5"/>
          <p:cNvSpPr>
            <a:spLocks noGrp="1"/>
          </p:cNvSpPr>
          <p:nvPr>
            <p:ph sz="quarter" idx="4"/>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3179B8E-7DBA-4F78-8AFC-4026B20C287C}" type="slidenum">
              <a:rPr lang="en-US" altLang="vi-VN"/>
              <a:pPr/>
              <a:t>‹#›</a:t>
            </a:fld>
            <a:endParaRPr lang="en-US" altLang="vi-VN"/>
          </a:p>
        </p:txBody>
      </p:sp>
    </p:spTree>
    <p:extLst>
      <p:ext uri="{BB962C8B-B14F-4D97-AF65-F5344CB8AC3E}">
        <p14:creationId xmlns:p14="http://schemas.microsoft.com/office/powerpoint/2010/main" val="64972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A09D7501-EF45-443D-8E59-E5110E77E941}" type="datetimeFigureOut">
              <a:rPr lang="vi-VN" smtClean="0"/>
              <a:t>30/11/2021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C50C9A8-A914-46ED-9F50-0E5DEDFA3D20}" type="slidenum">
              <a:rPr lang="vi-VN" smtClean="0"/>
              <a:t>‹#›</a:t>
            </a:fld>
            <a:endParaRPr lang="vi-VN"/>
          </a:p>
        </p:txBody>
      </p:sp>
    </p:spTree>
    <p:extLst>
      <p:ext uri="{BB962C8B-B14F-4D97-AF65-F5344CB8AC3E}">
        <p14:creationId xmlns:p14="http://schemas.microsoft.com/office/powerpoint/2010/main" val="2372541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09D7501-EF45-443D-8E59-E5110E77E941}" type="datetimeFigureOut">
              <a:rPr lang="vi-VN" smtClean="0"/>
              <a:t>30/11/2021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C50C9A8-A914-46ED-9F50-0E5DEDFA3D20}" type="slidenum">
              <a:rPr lang="vi-VN" smtClean="0"/>
              <a:t>‹#›</a:t>
            </a:fld>
            <a:endParaRPr lang="vi-VN"/>
          </a:p>
        </p:txBody>
      </p:sp>
    </p:spTree>
    <p:extLst>
      <p:ext uri="{BB962C8B-B14F-4D97-AF65-F5344CB8AC3E}">
        <p14:creationId xmlns:p14="http://schemas.microsoft.com/office/powerpoint/2010/main" val="3173418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A09D7501-EF45-443D-8E59-E5110E77E941}" type="datetimeFigureOut">
              <a:rPr lang="vi-VN" smtClean="0"/>
              <a:t>30/11/2021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C50C9A8-A914-46ED-9F50-0E5DEDFA3D20}" type="slidenum">
              <a:rPr lang="vi-VN" smtClean="0"/>
              <a:t>‹#›</a:t>
            </a:fld>
            <a:endParaRPr lang="vi-VN"/>
          </a:p>
        </p:txBody>
      </p:sp>
    </p:spTree>
    <p:extLst>
      <p:ext uri="{BB962C8B-B14F-4D97-AF65-F5344CB8AC3E}">
        <p14:creationId xmlns:p14="http://schemas.microsoft.com/office/powerpoint/2010/main" val="283951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A09D7501-EF45-443D-8E59-E5110E77E941}" type="datetimeFigureOut">
              <a:rPr lang="vi-VN" smtClean="0"/>
              <a:t>30/11/2021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BC50C9A8-A914-46ED-9F50-0E5DEDFA3D20}" type="slidenum">
              <a:rPr lang="vi-VN" smtClean="0"/>
              <a:t>‹#›</a:t>
            </a:fld>
            <a:endParaRPr lang="vi-VN"/>
          </a:p>
        </p:txBody>
      </p:sp>
    </p:spTree>
    <p:extLst>
      <p:ext uri="{BB962C8B-B14F-4D97-AF65-F5344CB8AC3E}">
        <p14:creationId xmlns:p14="http://schemas.microsoft.com/office/powerpoint/2010/main" val="3861199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A09D7501-EF45-443D-8E59-E5110E77E941}" type="datetimeFigureOut">
              <a:rPr lang="vi-VN" smtClean="0"/>
              <a:t>30/11/2021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BC50C9A8-A914-46ED-9F50-0E5DEDFA3D20}" type="slidenum">
              <a:rPr lang="vi-VN" smtClean="0"/>
              <a:t>‹#›</a:t>
            </a:fld>
            <a:endParaRPr lang="vi-VN"/>
          </a:p>
        </p:txBody>
      </p:sp>
    </p:spTree>
    <p:extLst>
      <p:ext uri="{BB962C8B-B14F-4D97-AF65-F5344CB8AC3E}">
        <p14:creationId xmlns:p14="http://schemas.microsoft.com/office/powerpoint/2010/main" val="2420956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9D7501-EF45-443D-8E59-E5110E77E941}" type="datetimeFigureOut">
              <a:rPr lang="vi-VN" smtClean="0"/>
              <a:t>30/11/2021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BC50C9A8-A914-46ED-9F50-0E5DEDFA3D20}" type="slidenum">
              <a:rPr lang="vi-VN" smtClean="0"/>
              <a:t>‹#›</a:t>
            </a:fld>
            <a:endParaRPr lang="vi-VN"/>
          </a:p>
        </p:txBody>
      </p:sp>
    </p:spTree>
    <p:extLst>
      <p:ext uri="{BB962C8B-B14F-4D97-AF65-F5344CB8AC3E}">
        <p14:creationId xmlns:p14="http://schemas.microsoft.com/office/powerpoint/2010/main" val="1227939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09D7501-EF45-443D-8E59-E5110E77E941}" type="datetimeFigureOut">
              <a:rPr lang="vi-VN" smtClean="0"/>
              <a:t>30/11/2021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C50C9A8-A914-46ED-9F50-0E5DEDFA3D20}" type="slidenum">
              <a:rPr lang="vi-VN" smtClean="0"/>
              <a:t>‹#›</a:t>
            </a:fld>
            <a:endParaRPr lang="vi-VN"/>
          </a:p>
        </p:txBody>
      </p:sp>
    </p:spTree>
    <p:extLst>
      <p:ext uri="{BB962C8B-B14F-4D97-AF65-F5344CB8AC3E}">
        <p14:creationId xmlns:p14="http://schemas.microsoft.com/office/powerpoint/2010/main" val="1502480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09D7501-EF45-443D-8E59-E5110E77E941}" type="datetimeFigureOut">
              <a:rPr lang="vi-VN" smtClean="0"/>
              <a:t>30/11/2021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C50C9A8-A914-46ED-9F50-0E5DEDFA3D20}" type="slidenum">
              <a:rPr lang="vi-VN" smtClean="0"/>
              <a:t>‹#›</a:t>
            </a:fld>
            <a:endParaRPr lang="vi-VN"/>
          </a:p>
        </p:txBody>
      </p:sp>
    </p:spTree>
    <p:extLst>
      <p:ext uri="{BB962C8B-B14F-4D97-AF65-F5344CB8AC3E}">
        <p14:creationId xmlns:p14="http://schemas.microsoft.com/office/powerpoint/2010/main" val="994650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9D7501-EF45-443D-8E59-E5110E77E941}" type="datetimeFigureOut">
              <a:rPr lang="vi-VN" smtClean="0"/>
              <a:t>30/11/2021</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50C9A8-A914-46ED-9F50-0E5DEDFA3D20}" type="slidenum">
              <a:rPr lang="vi-VN" smtClean="0"/>
              <a:t>‹#›</a:t>
            </a:fld>
            <a:endParaRPr lang="vi-VN"/>
          </a:p>
        </p:txBody>
      </p:sp>
    </p:spTree>
    <p:extLst>
      <p:ext uri="{BB962C8B-B14F-4D97-AF65-F5344CB8AC3E}">
        <p14:creationId xmlns:p14="http://schemas.microsoft.com/office/powerpoint/2010/main" val="2408006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png"/><Relationship Id="rId1" Type="http://schemas.openxmlformats.org/officeDocument/2006/relationships/slideLayout" Target="../slideLayouts/slideLayout1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20.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2.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2.xml"/><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032198" y="612969"/>
            <a:ext cx="9798934" cy="510778"/>
          </a:xfrm>
          <a:prstGeom prst="roundRect">
            <a:avLst/>
          </a:prstGeom>
          <a:solidFill>
            <a:schemeClr val="accent2">
              <a:lumMod val="20000"/>
              <a:lumOff val="80000"/>
            </a:schemeClr>
          </a:solidFill>
          <a:ln w="28575">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sz="2400" b="1" i="1" dirty="0"/>
              <a:t>Bài 1 : Định luật jun – len – xơ cho biết điện năng biến đổi </a:t>
            </a:r>
            <a:r>
              <a:rPr lang="vi-VN" sz="2400" b="1" i="1" dirty="0" err="1"/>
              <a:t>thành</a:t>
            </a:r>
            <a:r>
              <a:rPr lang="vi-VN" sz="2400" b="1" i="1" dirty="0"/>
              <a:t>.</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2400" b="0" i="0" u="none" strike="noStrike" cap="none" normalizeH="0" baseline="0" dirty="0">
                <a:ln>
                  <a:noFill/>
                </a:ln>
                <a:solidFill>
                  <a:schemeClr val="tx1"/>
                </a:solidFill>
                <a:effectLst/>
                <a:latin typeface="Arial" panose="020B0604020202020204" pitchFamily="34" charset="0"/>
              </a:rPr>
              <a:t/>
            </a:r>
            <a:br>
              <a:rPr kumimoji="0" lang="en-US" altLang="en-US" sz="124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rPr>
              <a:t>  </a:t>
            </a:r>
            <a:r>
              <a:rPr kumimoji="0" lang="en-US" altLang="en-US" sz="3300" b="0" i="0" u="none" strike="noStrike" cap="none" normalizeH="0" baseline="0" dirty="0">
                <a:ln>
                  <a:noFill/>
                </a:ln>
                <a:solidFill>
                  <a:schemeClr val="tx1"/>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11" name="Hộp Văn bản 10">
            <a:extLst>
              <a:ext uri="{FF2B5EF4-FFF2-40B4-BE49-F238E27FC236}">
                <a16:creationId xmlns:a16="http://schemas.microsoft.com/office/drawing/2014/main" id="{B4B1612A-4427-4824-8D09-807A2F7CE48E}"/>
              </a:ext>
            </a:extLst>
          </p:cNvPr>
          <p:cNvSpPr txBox="1"/>
          <p:nvPr/>
        </p:nvSpPr>
        <p:spPr>
          <a:xfrm>
            <a:off x="3062691" y="1380340"/>
            <a:ext cx="3879021" cy="2239844"/>
          </a:xfrm>
          <a:prstGeom prst="rect">
            <a:avLst/>
          </a:prstGeom>
          <a:noFill/>
        </p:spPr>
        <p:txBody>
          <a:bodyPr wrap="square">
            <a:spAutoFit/>
          </a:bodyPr>
          <a:lstStyle/>
          <a:p>
            <a:pPr marL="342900" indent="-342900">
              <a:lnSpc>
                <a:spcPct val="150000"/>
              </a:lnSpc>
              <a:buAutoNum type="alphaUcPeriod"/>
            </a:pPr>
            <a:r>
              <a:rPr lang="vi-VN" sz="2400" b="1" i="1" dirty="0">
                <a:solidFill>
                  <a:srgbClr val="0070C0"/>
                </a:solidFill>
              </a:rPr>
              <a:t>Cơ năng</a:t>
            </a:r>
          </a:p>
          <a:p>
            <a:pPr marL="342900" indent="-342900">
              <a:lnSpc>
                <a:spcPct val="150000"/>
              </a:lnSpc>
              <a:buAutoNum type="alphaUcPeriod"/>
            </a:pPr>
            <a:r>
              <a:rPr lang="vi-VN" sz="2400" b="1" i="1" dirty="0">
                <a:solidFill>
                  <a:srgbClr val="0070C0"/>
                </a:solidFill>
              </a:rPr>
              <a:t>Năng </a:t>
            </a:r>
            <a:r>
              <a:rPr lang="vi-VN" sz="2400" b="1" i="1" dirty="0" err="1">
                <a:solidFill>
                  <a:srgbClr val="0070C0"/>
                </a:solidFill>
              </a:rPr>
              <a:t>lượng</a:t>
            </a:r>
            <a:r>
              <a:rPr lang="vi-VN" sz="2400" b="1" i="1" dirty="0">
                <a:solidFill>
                  <a:srgbClr val="0070C0"/>
                </a:solidFill>
              </a:rPr>
              <a:t> </a:t>
            </a:r>
            <a:r>
              <a:rPr lang="vi-VN" sz="2400" b="1" i="1" dirty="0" err="1">
                <a:solidFill>
                  <a:srgbClr val="0070C0"/>
                </a:solidFill>
              </a:rPr>
              <a:t>ánh</a:t>
            </a:r>
            <a:r>
              <a:rPr lang="vi-VN" sz="2400" b="1" i="1" dirty="0">
                <a:solidFill>
                  <a:srgbClr val="0070C0"/>
                </a:solidFill>
              </a:rPr>
              <a:t> </a:t>
            </a:r>
            <a:r>
              <a:rPr lang="vi-VN" sz="2400" b="1" i="1" dirty="0" err="1">
                <a:solidFill>
                  <a:srgbClr val="0070C0"/>
                </a:solidFill>
              </a:rPr>
              <a:t>sáng</a:t>
            </a:r>
            <a:endParaRPr lang="vi-VN" sz="2400" b="1" i="1" dirty="0">
              <a:solidFill>
                <a:srgbClr val="0070C0"/>
              </a:solidFill>
            </a:endParaRPr>
          </a:p>
          <a:p>
            <a:pPr marL="342900" indent="-342900">
              <a:lnSpc>
                <a:spcPct val="150000"/>
              </a:lnSpc>
              <a:buAutoNum type="alphaUcPeriod"/>
            </a:pPr>
            <a:r>
              <a:rPr lang="vi-VN" sz="2400" b="1" i="1" dirty="0" err="1">
                <a:solidFill>
                  <a:srgbClr val="0070C0"/>
                </a:solidFill>
              </a:rPr>
              <a:t>Hóa</a:t>
            </a:r>
            <a:r>
              <a:rPr lang="vi-VN" sz="2400" b="1" i="1" dirty="0">
                <a:solidFill>
                  <a:srgbClr val="0070C0"/>
                </a:solidFill>
              </a:rPr>
              <a:t> năng</a:t>
            </a:r>
          </a:p>
          <a:p>
            <a:pPr marL="342900" indent="-342900">
              <a:lnSpc>
                <a:spcPct val="150000"/>
              </a:lnSpc>
              <a:buAutoNum type="alphaUcPeriod"/>
            </a:pPr>
            <a:r>
              <a:rPr lang="vi-VN" sz="2400" b="1" i="1" dirty="0" err="1">
                <a:solidFill>
                  <a:srgbClr val="0070C0"/>
                </a:solidFill>
              </a:rPr>
              <a:t>Nhiệt</a:t>
            </a:r>
            <a:r>
              <a:rPr lang="vi-VN" sz="2400" b="1" i="1" dirty="0">
                <a:solidFill>
                  <a:srgbClr val="0070C0"/>
                </a:solidFill>
              </a:rPr>
              <a:t> năng</a:t>
            </a:r>
          </a:p>
        </p:txBody>
      </p:sp>
      <p:sp>
        <p:nvSpPr>
          <p:cNvPr id="5" name="Hình Bầu dục 4">
            <a:extLst>
              <a:ext uri="{FF2B5EF4-FFF2-40B4-BE49-F238E27FC236}">
                <a16:creationId xmlns:a16="http://schemas.microsoft.com/office/drawing/2014/main" id="{77D356B9-B9AC-4AB7-ABF7-494D7337A0BA}"/>
              </a:ext>
            </a:extLst>
          </p:cNvPr>
          <p:cNvSpPr/>
          <p:nvPr/>
        </p:nvSpPr>
        <p:spPr>
          <a:xfrm>
            <a:off x="3049812" y="3144285"/>
            <a:ext cx="450761" cy="40288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7635389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412984" y="279135"/>
            <a:ext cx="9878096" cy="1328023"/>
          </a:xfrm>
          <a:prstGeom prst="roundRect">
            <a:avLst/>
          </a:prstGeom>
          <a:solidFill>
            <a:schemeClr val="accent2">
              <a:lumMod val="20000"/>
              <a:lumOff val="80000"/>
            </a:schemeClr>
          </a:solidFill>
          <a:ln w="28575">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sz="2400" b="1" i="1" dirty="0"/>
              <a:t>Bài 10: Dòng điện có cường độ 2mA chạy qua một điện trở 3k</a:t>
            </a:r>
            <a:r>
              <a:rPr lang="el-GR" sz="2400" b="1" i="1" dirty="0"/>
              <a:t>Ω </a:t>
            </a:r>
            <a:r>
              <a:rPr lang="vi-VN" sz="2400" b="1" i="1" dirty="0"/>
              <a:t>trong thời gian 10 phút thì nhiệt lượng tỏa ra ở điện trở này có giá trị dưới đây?</a:t>
            </a:r>
            <a:endParaRPr lang="en-US" sz="2400" b="1" i="1" dirty="0"/>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2400" b="0" i="0" u="none" strike="noStrike" cap="none" normalizeH="0" baseline="0" dirty="0">
                <a:ln>
                  <a:noFill/>
                </a:ln>
                <a:solidFill>
                  <a:schemeClr val="tx1"/>
                </a:solidFill>
                <a:effectLst/>
                <a:latin typeface="Arial" panose="020B0604020202020204" pitchFamily="34" charset="0"/>
              </a:rPr>
              <a:t/>
            </a:r>
            <a:br>
              <a:rPr kumimoji="0" lang="en-US" altLang="en-US" sz="124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rPr>
              <a:t>  </a:t>
            </a:r>
            <a:r>
              <a:rPr kumimoji="0" lang="en-US" altLang="en-US" sz="3300" b="0" i="0" u="none" strike="noStrike" cap="none" normalizeH="0" baseline="0" dirty="0">
                <a:ln>
                  <a:noFill/>
                </a:ln>
                <a:solidFill>
                  <a:schemeClr val="tx1"/>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p:nvPr/>
        </p:nvSpPr>
        <p:spPr>
          <a:xfrm>
            <a:off x="4155506" y="2088261"/>
            <a:ext cx="1779014" cy="2251065"/>
          </a:xfrm>
          <a:prstGeom prst="rect">
            <a:avLst/>
          </a:prstGeom>
        </p:spPr>
        <p:txBody>
          <a:bodyPr wrap="square">
            <a:spAutoFit/>
          </a:bodyPr>
          <a:lstStyle/>
          <a:p>
            <a:pPr>
              <a:lnSpc>
                <a:spcPct val="150000"/>
              </a:lnSpc>
            </a:pPr>
            <a:r>
              <a:rPr lang="en-US" sz="2400" b="1" i="1" dirty="0">
                <a:solidFill>
                  <a:srgbClr val="00B0F0"/>
                </a:solidFill>
              </a:rPr>
              <a:t>A. Q = 7,2J</a:t>
            </a:r>
          </a:p>
          <a:p>
            <a:pPr>
              <a:lnSpc>
                <a:spcPct val="150000"/>
              </a:lnSpc>
            </a:pPr>
            <a:r>
              <a:rPr lang="en-US" sz="2400" b="1" i="1" dirty="0">
                <a:solidFill>
                  <a:srgbClr val="00B0F0"/>
                </a:solidFill>
              </a:rPr>
              <a:t>B. Q = 60J</a:t>
            </a:r>
          </a:p>
          <a:p>
            <a:pPr>
              <a:lnSpc>
                <a:spcPct val="150000"/>
              </a:lnSpc>
            </a:pPr>
            <a:r>
              <a:rPr lang="en-US" sz="2400" b="1" i="1" dirty="0">
                <a:solidFill>
                  <a:srgbClr val="00B0F0"/>
                </a:solidFill>
              </a:rPr>
              <a:t>C. Q = 120J</a:t>
            </a:r>
          </a:p>
          <a:p>
            <a:pPr>
              <a:lnSpc>
                <a:spcPct val="150000"/>
              </a:lnSpc>
            </a:pPr>
            <a:r>
              <a:rPr lang="en-US" sz="2400" b="1" i="1" dirty="0">
                <a:solidFill>
                  <a:srgbClr val="00B0F0"/>
                </a:solidFill>
              </a:rPr>
              <a:t>D. Q = 3600J</a:t>
            </a:r>
          </a:p>
        </p:txBody>
      </p:sp>
      <p:sp>
        <p:nvSpPr>
          <p:cNvPr id="11" name="Hình Bầu dục 10">
            <a:extLst>
              <a:ext uri="{FF2B5EF4-FFF2-40B4-BE49-F238E27FC236}">
                <a16:creationId xmlns:a16="http://schemas.microsoft.com/office/drawing/2014/main" id="{4E292092-33CF-41A5-B29D-5199992079D5}"/>
              </a:ext>
            </a:extLst>
          </p:cNvPr>
          <p:cNvSpPr/>
          <p:nvPr/>
        </p:nvSpPr>
        <p:spPr>
          <a:xfrm>
            <a:off x="4123910" y="2261736"/>
            <a:ext cx="450761" cy="40288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2177063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067838" y="155410"/>
            <a:ext cx="10186983" cy="1123712"/>
          </a:xfrm>
          <a:prstGeom prst="roundRect">
            <a:avLst/>
          </a:prstGeom>
          <a:solidFill>
            <a:schemeClr val="accent2">
              <a:lumMod val="20000"/>
              <a:lumOff val="80000"/>
            </a:schemeClr>
          </a:solidFill>
          <a:ln w="19050">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sz="2000" b="1" i="1" dirty="0"/>
              <a:t>Bài 11: Thời gian đun sôi 1,5 lít nước của một ấm điện là 10 phút. Hiệu điện thế giữa hai đầu dây nung của ấm là 220V. </a:t>
            </a:r>
            <a:r>
              <a:rPr lang="en-US" sz="2000" b="1" i="1" dirty="0" smtClean="0"/>
              <a:t>T</a:t>
            </a:r>
            <a:r>
              <a:rPr lang="vi-VN" sz="2000" b="1" i="1" dirty="0" smtClean="0"/>
              <a:t>ính </a:t>
            </a:r>
            <a:r>
              <a:rPr lang="vi-VN" sz="2000" b="1" i="1" dirty="0"/>
              <a:t>điện trở của dây nung này, biết rằng nếu kể cả nhiệt lượng hao phí để đun sôi 1 lít nước cần nhiệt lượng là </a:t>
            </a:r>
            <a:r>
              <a:rPr lang="vi-VN" sz="2000" b="1" i="1" dirty="0" smtClean="0"/>
              <a:t>420</a:t>
            </a:r>
            <a:r>
              <a:rPr lang="en-US" sz="2000" b="1" i="1" dirty="0" smtClean="0"/>
              <a:t> </a:t>
            </a:r>
            <a:r>
              <a:rPr lang="vi-VN" sz="2000" b="1" i="1" dirty="0" smtClean="0"/>
              <a:t>000J</a:t>
            </a:r>
            <a:r>
              <a:rPr lang="vi-VN" sz="2000" b="1" i="1" dirty="0"/>
              <a:t>?</a:t>
            </a:r>
            <a:endParaRPr lang="en-US" sz="2000" b="1" i="1" dirty="0"/>
          </a:p>
        </p:txBody>
      </p:sp>
      <p:sp>
        <p:nvSpPr>
          <p:cNvPr id="113717" name="Text Box 53"/>
          <p:cNvSpPr txBox="1">
            <a:spLocks noChangeArrowheads="1"/>
          </p:cNvSpPr>
          <p:nvPr/>
        </p:nvSpPr>
        <p:spPr bwMode="auto">
          <a:xfrm>
            <a:off x="1098257" y="1302398"/>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i="1" u="sng" dirty="0">
                <a:solidFill>
                  <a:srgbClr val="0000CC"/>
                </a:solidFill>
                <a:latin typeface="Times New Roman" panose="02020603050405020304" pitchFamily="18" charset="0"/>
              </a:rPr>
              <a:t>Tóm tắt:</a:t>
            </a:r>
          </a:p>
        </p:txBody>
      </p:sp>
      <p:cxnSp>
        <p:nvCxnSpPr>
          <p:cNvPr id="4" name="Straight Connector 3"/>
          <p:cNvCxnSpPr/>
          <p:nvPr/>
        </p:nvCxnSpPr>
        <p:spPr>
          <a:xfrm flipH="1">
            <a:off x="2959013" y="1328471"/>
            <a:ext cx="37894" cy="5160145"/>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996907" y="1283082"/>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i="1" u="sng" dirty="0">
                <a:solidFill>
                  <a:srgbClr val="0000CC"/>
                </a:solidFill>
                <a:latin typeface="Times New Roman" panose="02020603050405020304" pitchFamily="18" charset="0"/>
              </a:rPr>
              <a:t>Giải:</a:t>
            </a:r>
          </a:p>
        </p:txBody>
      </p:sp>
      <p:sp>
        <p:nvSpPr>
          <p:cNvPr id="9" name="Rectangle 6"/>
          <p:cNvSpPr>
            <a:spLocks noChangeArrowheads="1"/>
          </p:cNvSpPr>
          <p:nvPr/>
        </p:nvSpPr>
        <p:spPr bwMode="auto">
          <a:xfrm>
            <a:off x="9225232" y="2129236"/>
            <a:ext cx="32573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  </a:t>
            </a:r>
            <a:br>
              <a:rPr kumimoji="0" lang="en-US" altLang="en-US" sz="2000" b="0" i="0" u="none" strike="noStrike" cap="none" normalizeH="0" baseline="0" dirty="0">
                <a:ln>
                  <a:noFill/>
                </a:ln>
                <a:solidFill>
                  <a:schemeClr val="tx1"/>
                </a:solidFill>
                <a:effectLst/>
                <a:latin typeface="Arial" panose="020B0604020202020204" pitchFamily="34" charset="0"/>
              </a:rPr>
            </a:b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mc:AlternateContent xmlns:mc="http://schemas.openxmlformats.org/markup-compatibility/2006">
        <mc:Choice xmlns:a14="http://schemas.microsoft.com/office/drawing/2010/main" Requires="a14">
          <p:sp>
            <p:nvSpPr>
              <p:cNvPr id="2" name="Rectangle 1"/>
              <p:cNvSpPr/>
              <p:nvPr/>
            </p:nvSpPr>
            <p:spPr>
              <a:xfrm>
                <a:off x="1067837" y="1849134"/>
                <a:ext cx="2351223" cy="4268348"/>
              </a:xfrm>
              <a:prstGeom prst="rect">
                <a:avLst/>
              </a:prstGeom>
            </p:spPr>
            <p:txBody>
              <a:bodyPr wrap="square">
                <a:spAutoFit/>
              </a:bodyPr>
              <a:lstStyle/>
              <a:p>
                <a:pPr algn="just">
                  <a:lnSpc>
                    <a:spcPct val="150000"/>
                  </a:lnSpc>
                </a:pPr>
                <a:r>
                  <a:rPr lang="en-US" sz="2000" b="1" i="1" dirty="0">
                    <a:solidFill>
                      <a:srgbClr val="00B050"/>
                    </a:solidFill>
                    <a:effectLst/>
                    <a:latin typeface="Open Sans"/>
                  </a:rPr>
                  <a:t>V = 1,5 </a:t>
                </a:r>
                <a:r>
                  <a:rPr lang="en-US" sz="2000" b="1" i="1" dirty="0" err="1">
                    <a:solidFill>
                      <a:srgbClr val="00B050"/>
                    </a:solidFill>
                    <a:effectLst/>
                    <a:latin typeface="Open Sans"/>
                  </a:rPr>
                  <a:t>lít</a:t>
                </a:r>
                <a:endParaRPr lang="en-US" sz="2000" b="1" i="1" dirty="0">
                  <a:solidFill>
                    <a:srgbClr val="00B050"/>
                  </a:solidFill>
                  <a:effectLst/>
                  <a:latin typeface="Open Sans"/>
                </a:endParaRPr>
              </a:p>
              <a:p>
                <a:pPr algn="just">
                  <a:lnSpc>
                    <a:spcPct val="150000"/>
                  </a:lnSpc>
                </a:pPr>
                <a:r>
                  <a:rPr lang="en-US" sz="2000" b="1" i="1" dirty="0">
                    <a:solidFill>
                      <a:srgbClr val="00B050"/>
                    </a:solidFill>
                    <a:latin typeface="Open Sans"/>
                  </a:rPr>
                  <a:t> = 0,0015</a:t>
                </a:r>
                <a:r>
                  <a:rPr lang="vi-VN" sz="2000" b="1" dirty="0">
                    <a:solidFill>
                      <a:srgbClr val="00B050"/>
                    </a:solidFill>
                  </a:rPr>
                  <a:t> </a:t>
                </a:r>
                <a14:m>
                  <m:oMath xmlns:m="http://schemas.openxmlformats.org/officeDocument/2006/math">
                    <m:sSup>
                      <m:sSupPr>
                        <m:ctrlPr>
                          <a:rPr lang="vi-VN" sz="2000" b="1" i="1">
                            <a:solidFill>
                              <a:srgbClr val="00B050"/>
                            </a:solidFill>
                            <a:latin typeface="Cambria Math" panose="02040503050406030204" pitchFamily="18" charset="0"/>
                          </a:rPr>
                        </m:ctrlPr>
                      </m:sSupPr>
                      <m:e>
                        <m:r>
                          <a:rPr lang="vi-VN" sz="2000" b="1" i="1">
                            <a:solidFill>
                              <a:srgbClr val="00B050"/>
                            </a:solidFill>
                            <a:latin typeface="Cambria Math" panose="02040503050406030204" pitchFamily="18" charset="0"/>
                          </a:rPr>
                          <m:t>𝒎</m:t>
                        </m:r>
                      </m:e>
                      <m:sup>
                        <m:r>
                          <a:rPr lang="vi-VN" sz="2000" b="1" i="1">
                            <a:solidFill>
                              <a:srgbClr val="00B050"/>
                            </a:solidFill>
                            <a:latin typeface="Cambria Math" panose="02040503050406030204" pitchFamily="18" charset="0"/>
                          </a:rPr>
                          <m:t>𝟑</m:t>
                        </m:r>
                      </m:sup>
                    </m:sSup>
                  </m:oMath>
                </a14:m>
                <a:endParaRPr lang="en-US" sz="2000" b="1" i="1" dirty="0">
                  <a:solidFill>
                    <a:srgbClr val="00B050"/>
                  </a:solidFill>
                  <a:effectLst/>
                  <a:latin typeface="Open Sans"/>
                </a:endParaRPr>
              </a:p>
              <a:p>
                <a:pPr algn="just">
                  <a:lnSpc>
                    <a:spcPct val="150000"/>
                  </a:lnSpc>
                </a:pPr>
                <a:r>
                  <a:rPr lang="en-US" sz="2000" b="1" i="1" dirty="0">
                    <a:solidFill>
                      <a:srgbClr val="00B050"/>
                    </a:solidFill>
                    <a:latin typeface="Open Sans"/>
                  </a:rPr>
                  <a:t>D= </a:t>
                </a:r>
                <a:r>
                  <a:rPr lang="vi-VN" sz="2000" b="1" i="1" dirty="0">
                    <a:solidFill>
                      <a:srgbClr val="00B050"/>
                    </a:solidFill>
                    <a:latin typeface="Open Sans"/>
                  </a:rPr>
                  <a:t>1000kg/</a:t>
                </a:r>
                <a14:m>
                  <m:oMath xmlns:m="http://schemas.openxmlformats.org/officeDocument/2006/math">
                    <m:sSup>
                      <m:sSupPr>
                        <m:ctrlPr>
                          <a:rPr lang="vi-VN" sz="2000" b="1" i="1" smtClean="0">
                            <a:solidFill>
                              <a:srgbClr val="00B050"/>
                            </a:solidFill>
                            <a:latin typeface="Cambria Math" panose="02040503050406030204" pitchFamily="18" charset="0"/>
                          </a:rPr>
                        </m:ctrlPr>
                      </m:sSupPr>
                      <m:e>
                        <m:r>
                          <a:rPr lang="vi-VN" sz="2000" b="1" i="1" smtClean="0">
                            <a:solidFill>
                              <a:srgbClr val="00B050"/>
                            </a:solidFill>
                            <a:latin typeface="Cambria Math" panose="02040503050406030204" pitchFamily="18" charset="0"/>
                          </a:rPr>
                          <m:t>𝒎</m:t>
                        </m:r>
                      </m:e>
                      <m:sup>
                        <m:r>
                          <a:rPr lang="vi-VN" sz="2000" b="1" i="1" smtClean="0">
                            <a:solidFill>
                              <a:srgbClr val="00B050"/>
                            </a:solidFill>
                            <a:latin typeface="Cambria Math" panose="02040503050406030204" pitchFamily="18" charset="0"/>
                          </a:rPr>
                          <m:t>𝟑</m:t>
                        </m:r>
                      </m:sup>
                    </m:sSup>
                  </m:oMath>
                </a14:m>
                <a:endParaRPr lang="en-US" sz="2000" b="1" i="1" dirty="0">
                  <a:solidFill>
                    <a:srgbClr val="00B050"/>
                  </a:solidFill>
                  <a:effectLst/>
                  <a:latin typeface="Open Sans"/>
                </a:endParaRPr>
              </a:p>
              <a:p>
                <a:pPr algn="just">
                  <a:lnSpc>
                    <a:spcPct val="150000"/>
                  </a:lnSpc>
                </a:pPr>
                <a:r>
                  <a:rPr lang="en-US" sz="2000" b="1" i="1" dirty="0">
                    <a:solidFill>
                      <a:srgbClr val="00B050"/>
                    </a:solidFill>
                    <a:effectLst/>
                    <a:latin typeface="Open Sans"/>
                  </a:rPr>
                  <a:t>U = 220V</a:t>
                </a:r>
              </a:p>
              <a:p>
                <a:pPr algn="just">
                  <a:lnSpc>
                    <a:spcPct val="150000"/>
                  </a:lnSpc>
                </a:pPr>
                <a:r>
                  <a:rPr lang="en-US" sz="2000" b="1" i="1" dirty="0">
                    <a:solidFill>
                      <a:srgbClr val="00B050"/>
                    </a:solidFill>
                    <a:effectLst/>
                    <a:latin typeface="Open Sans"/>
                  </a:rPr>
                  <a:t>t = 10 </a:t>
                </a:r>
                <a:r>
                  <a:rPr lang="en-US" sz="2000" b="1" i="1" dirty="0" err="1">
                    <a:solidFill>
                      <a:srgbClr val="00B050"/>
                    </a:solidFill>
                    <a:effectLst/>
                    <a:latin typeface="Open Sans"/>
                  </a:rPr>
                  <a:t>phút</a:t>
                </a:r>
                <a:endParaRPr lang="en-US" sz="2000" b="1" i="1" dirty="0">
                  <a:solidFill>
                    <a:srgbClr val="00B050"/>
                  </a:solidFill>
                  <a:effectLst/>
                  <a:latin typeface="Open Sans"/>
                </a:endParaRPr>
              </a:p>
              <a:p>
                <a:pPr algn="just">
                  <a:lnSpc>
                    <a:spcPct val="150000"/>
                  </a:lnSpc>
                </a:pPr>
                <a:r>
                  <a:rPr lang="en-US" sz="2000" b="1" i="1" dirty="0">
                    <a:solidFill>
                      <a:srgbClr val="00B050"/>
                    </a:solidFill>
                    <a:latin typeface="Open Sans"/>
                  </a:rPr>
                  <a:t>  </a:t>
                </a:r>
                <a:r>
                  <a:rPr lang="en-US" sz="2000" b="1" i="1" dirty="0">
                    <a:solidFill>
                      <a:srgbClr val="00B050"/>
                    </a:solidFill>
                    <a:effectLst/>
                    <a:latin typeface="Open Sans"/>
                  </a:rPr>
                  <a:t> = 600s</a:t>
                </a:r>
              </a:p>
              <a:p>
                <a:pPr algn="just">
                  <a:lnSpc>
                    <a:spcPct val="150000"/>
                  </a:lnSpc>
                </a:pPr>
                <a:r>
                  <a:rPr lang="en-US" sz="2000" b="1" i="1" dirty="0">
                    <a:solidFill>
                      <a:srgbClr val="00B050"/>
                    </a:solidFill>
                    <a:effectLst/>
                    <a:latin typeface="Open Sans"/>
                  </a:rPr>
                  <a:t>V</a:t>
                </a:r>
                <a:r>
                  <a:rPr lang="en-US" sz="2000" b="1" i="1" baseline="-25000" dirty="0">
                    <a:solidFill>
                      <a:srgbClr val="00B050"/>
                    </a:solidFill>
                    <a:effectLst/>
                    <a:latin typeface="Open Sans"/>
                  </a:rPr>
                  <a:t>0</a:t>
                </a:r>
                <a:r>
                  <a:rPr lang="en-US" sz="2000" b="1" i="1" dirty="0">
                    <a:solidFill>
                      <a:srgbClr val="00B050"/>
                    </a:solidFill>
                    <a:effectLst/>
                    <a:latin typeface="Open Sans"/>
                  </a:rPr>
                  <a:t> = 1 </a:t>
                </a:r>
                <a:r>
                  <a:rPr lang="en-US" sz="2000" b="1" i="1" dirty="0" err="1">
                    <a:solidFill>
                      <a:srgbClr val="00B050"/>
                    </a:solidFill>
                    <a:effectLst/>
                    <a:latin typeface="Open Sans"/>
                  </a:rPr>
                  <a:t>lít</a:t>
                </a:r>
                <a:r>
                  <a:rPr lang="en-US" sz="2000" b="1" i="1" dirty="0">
                    <a:solidFill>
                      <a:srgbClr val="00B050"/>
                    </a:solidFill>
                    <a:effectLst/>
                    <a:latin typeface="Open Sans"/>
                  </a:rPr>
                  <a:t> </a:t>
                </a:r>
              </a:p>
              <a:p>
                <a:pPr algn="just">
                  <a:lnSpc>
                    <a:spcPct val="150000"/>
                  </a:lnSpc>
                </a:pPr>
                <a:r>
                  <a:rPr lang="en-US" sz="2000" b="1" i="1" dirty="0">
                    <a:solidFill>
                      <a:srgbClr val="00B050"/>
                    </a:solidFill>
                    <a:effectLst/>
                    <a:latin typeface="Open Sans"/>
                  </a:rPr>
                  <a:t>Q</a:t>
                </a:r>
                <a:r>
                  <a:rPr lang="en-US" sz="2000" b="1" i="1" baseline="-25000" dirty="0">
                    <a:solidFill>
                      <a:srgbClr val="00B050"/>
                    </a:solidFill>
                    <a:effectLst/>
                    <a:latin typeface="Open Sans"/>
                  </a:rPr>
                  <a:t>0</a:t>
                </a:r>
                <a:r>
                  <a:rPr lang="en-US" sz="2000" b="1" i="1" dirty="0">
                    <a:solidFill>
                      <a:srgbClr val="00B050"/>
                    </a:solidFill>
                    <a:effectLst/>
                    <a:latin typeface="Open Sans"/>
                  </a:rPr>
                  <a:t> = 420000J </a:t>
                </a:r>
              </a:p>
              <a:p>
                <a:pPr algn="just">
                  <a:lnSpc>
                    <a:spcPct val="150000"/>
                  </a:lnSpc>
                </a:pPr>
                <a:r>
                  <a:rPr lang="en-US" sz="2000" b="1" i="1" dirty="0">
                    <a:solidFill>
                      <a:srgbClr val="00B050"/>
                    </a:solidFill>
                    <a:effectLst/>
                    <a:latin typeface="Open Sans"/>
                  </a:rPr>
                  <a:t>R = ?</a:t>
                </a:r>
              </a:p>
            </p:txBody>
          </p:sp>
        </mc:Choice>
        <mc:Fallback>
          <p:sp>
            <p:nvSpPr>
              <p:cNvPr id="2" name="Rectangle 1"/>
              <p:cNvSpPr>
                <a:spLocks noRot="1" noChangeAspect="1" noMove="1" noResize="1" noEditPoints="1" noAdjustHandles="1" noChangeArrowheads="1" noChangeShapeType="1" noTextEdit="1"/>
              </p:cNvSpPr>
              <p:nvPr/>
            </p:nvSpPr>
            <p:spPr>
              <a:xfrm>
                <a:off x="1067837" y="1849134"/>
                <a:ext cx="2351223" cy="4268348"/>
              </a:xfrm>
              <a:prstGeom prst="rect">
                <a:avLst/>
              </a:prstGeom>
              <a:blipFill>
                <a:blip r:embed="rId2"/>
                <a:stretch>
                  <a:fillRect l="-2591" b="-285"/>
                </a:stretch>
              </a:blipFill>
            </p:spPr>
            <p:txBody>
              <a:bodyPr/>
              <a:lstStyle/>
              <a:p>
                <a:r>
                  <a:rPr lang="vi-VN">
                    <a:noFill/>
                  </a:rPr>
                  <a:t> </a:t>
                </a:r>
              </a:p>
            </p:txBody>
          </p:sp>
        </mc:Fallback>
      </mc:AlternateContent>
      <p:sp>
        <p:nvSpPr>
          <p:cNvPr id="14" name="Hộp Văn bản 13">
            <a:extLst>
              <a:ext uri="{FF2B5EF4-FFF2-40B4-BE49-F238E27FC236}">
                <a16:creationId xmlns:a16="http://schemas.microsoft.com/office/drawing/2014/main" id="{6E2E2DF9-AED4-4DBA-8061-9EC7D22C2B0E}"/>
              </a:ext>
            </a:extLst>
          </p:cNvPr>
          <p:cNvSpPr txBox="1"/>
          <p:nvPr/>
        </p:nvSpPr>
        <p:spPr>
          <a:xfrm>
            <a:off x="2990033" y="1889026"/>
            <a:ext cx="4391606" cy="400110"/>
          </a:xfrm>
          <a:prstGeom prst="rect">
            <a:avLst/>
          </a:prstGeom>
          <a:noFill/>
        </p:spPr>
        <p:txBody>
          <a:bodyPr wrap="square">
            <a:spAutoFit/>
          </a:bodyPr>
          <a:lstStyle/>
          <a:p>
            <a:pPr algn="just"/>
            <a:r>
              <a:rPr lang="en-US" sz="2000" b="1" i="1" dirty="0" smtClean="0">
                <a:solidFill>
                  <a:srgbClr val="00B050"/>
                </a:solidFill>
                <a:effectLst/>
                <a:latin typeface="Open Sans"/>
              </a:rPr>
              <a:t>K</a:t>
            </a:r>
            <a:r>
              <a:rPr lang="vi-VN" sz="2000" b="1" i="1" dirty="0" smtClean="0">
                <a:solidFill>
                  <a:srgbClr val="00B050"/>
                </a:solidFill>
                <a:effectLst/>
                <a:latin typeface="Open Sans"/>
              </a:rPr>
              <a:t>hối </a:t>
            </a:r>
            <a:r>
              <a:rPr lang="vi-VN" sz="2000" b="1" i="1" dirty="0">
                <a:solidFill>
                  <a:srgbClr val="00B050"/>
                </a:solidFill>
                <a:effectLst/>
                <a:latin typeface="Open Sans"/>
              </a:rPr>
              <a:t>lượng của 1,5 lít nước là:</a:t>
            </a:r>
          </a:p>
        </p:txBody>
      </p:sp>
      <p:sp>
        <p:nvSpPr>
          <p:cNvPr id="15" name="Hộp Văn bản 14">
            <a:extLst>
              <a:ext uri="{FF2B5EF4-FFF2-40B4-BE49-F238E27FC236}">
                <a16:creationId xmlns:a16="http://schemas.microsoft.com/office/drawing/2014/main" id="{E33D061F-736D-44D2-9339-29B4A3EB4B7F}"/>
              </a:ext>
            </a:extLst>
          </p:cNvPr>
          <p:cNvSpPr txBox="1"/>
          <p:nvPr/>
        </p:nvSpPr>
        <p:spPr>
          <a:xfrm>
            <a:off x="7057223" y="1896323"/>
            <a:ext cx="1538956" cy="400110"/>
          </a:xfrm>
          <a:prstGeom prst="rect">
            <a:avLst/>
          </a:prstGeom>
          <a:noFill/>
        </p:spPr>
        <p:txBody>
          <a:bodyPr wrap="square">
            <a:spAutoFit/>
          </a:bodyPr>
          <a:lstStyle/>
          <a:p>
            <a:r>
              <a:rPr lang="vi-VN" sz="2000" b="1" i="1" dirty="0">
                <a:solidFill>
                  <a:srgbClr val="00B050"/>
                </a:solidFill>
                <a:effectLst/>
                <a:latin typeface="Open Sans"/>
              </a:rPr>
              <a:t>m = D.V</a:t>
            </a:r>
            <a:endParaRPr lang="vi-VN" sz="2000" b="1" i="1" dirty="0">
              <a:solidFill>
                <a:srgbClr val="00B050"/>
              </a:solidFill>
            </a:endParaRPr>
          </a:p>
        </p:txBody>
      </p:sp>
      <p:sp>
        <p:nvSpPr>
          <p:cNvPr id="16" name="Hộp Văn bản 15">
            <a:extLst>
              <a:ext uri="{FF2B5EF4-FFF2-40B4-BE49-F238E27FC236}">
                <a16:creationId xmlns:a16="http://schemas.microsoft.com/office/drawing/2014/main" id="{7E1ED586-5ACF-4EB4-AAE8-44A6FEF558DB}"/>
              </a:ext>
            </a:extLst>
          </p:cNvPr>
          <p:cNvSpPr txBox="1"/>
          <p:nvPr/>
        </p:nvSpPr>
        <p:spPr>
          <a:xfrm>
            <a:off x="8111670" y="1908911"/>
            <a:ext cx="1962111" cy="400110"/>
          </a:xfrm>
          <a:prstGeom prst="rect">
            <a:avLst/>
          </a:prstGeom>
          <a:noFill/>
        </p:spPr>
        <p:txBody>
          <a:bodyPr wrap="square">
            <a:spAutoFit/>
          </a:bodyPr>
          <a:lstStyle/>
          <a:p>
            <a:r>
              <a:rPr lang="vi-VN" sz="2000" b="1" i="1" dirty="0">
                <a:solidFill>
                  <a:srgbClr val="00B050"/>
                </a:solidFill>
                <a:effectLst/>
                <a:latin typeface="Open Sans"/>
              </a:rPr>
              <a:t>= 1000 . 0,0015</a:t>
            </a:r>
            <a:endParaRPr lang="vi-VN" sz="2000" b="1" i="1" dirty="0">
              <a:solidFill>
                <a:srgbClr val="00B050"/>
              </a:solidFill>
            </a:endParaRPr>
          </a:p>
        </p:txBody>
      </p:sp>
      <p:sp>
        <p:nvSpPr>
          <p:cNvPr id="17" name="Hộp Văn bản 16">
            <a:extLst>
              <a:ext uri="{FF2B5EF4-FFF2-40B4-BE49-F238E27FC236}">
                <a16:creationId xmlns:a16="http://schemas.microsoft.com/office/drawing/2014/main" id="{1A220318-4058-4B67-85C0-B4D347104251}"/>
              </a:ext>
            </a:extLst>
          </p:cNvPr>
          <p:cNvSpPr txBox="1"/>
          <p:nvPr/>
        </p:nvSpPr>
        <p:spPr>
          <a:xfrm>
            <a:off x="9992170" y="1889026"/>
            <a:ext cx="1623283" cy="400110"/>
          </a:xfrm>
          <a:prstGeom prst="rect">
            <a:avLst/>
          </a:prstGeom>
          <a:noFill/>
        </p:spPr>
        <p:txBody>
          <a:bodyPr wrap="square">
            <a:spAutoFit/>
          </a:bodyPr>
          <a:lstStyle/>
          <a:p>
            <a:r>
              <a:rPr lang="vi-VN" sz="2000" b="1" i="1" dirty="0">
                <a:solidFill>
                  <a:srgbClr val="00B050"/>
                </a:solidFill>
                <a:effectLst/>
                <a:latin typeface="Open Sans"/>
              </a:rPr>
              <a:t>= 1,5 (</a:t>
            </a:r>
            <a:r>
              <a:rPr lang="vi-VN" sz="2000" b="1" i="1" dirty="0" err="1">
                <a:solidFill>
                  <a:srgbClr val="00B050"/>
                </a:solidFill>
                <a:effectLst/>
                <a:latin typeface="Open Sans"/>
              </a:rPr>
              <a:t>kg</a:t>
            </a:r>
            <a:r>
              <a:rPr lang="vi-VN" sz="2000" b="1" i="1" dirty="0">
                <a:solidFill>
                  <a:srgbClr val="00B050"/>
                </a:solidFill>
                <a:effectLst/>
                <a:latin typeface="Open Sans"/>
              </a:rPr>
              <a:t>)</a:t>
            </a:r>
            <a:endParaRPr lang="vi-VN" sz="2000" b="1" i="1" dirty="0">
              <a:solidFill>
                <a:srgbClr val="00B050"/>
              </a:solidFill>
            </a:endParaRPr>
          </a:p>
        </p:txBody>
      </p:sp>
      <p:sp>
        <p:nvSpPr>
          <p:cNvPr id="19" name="Hộp Văn bản 18">
            <a:extLst>
              <a:ext uri="{FF2B5EF4-FFF2-40B4-BE49-F238E27FC236}">
                <a16:creationId xmlns:a16="http://schemas.microsoft.com/office/drawing/2014/main" id="{53EAABC3-D81B-4CBC-B554-3E198EEBD445}"/>
              </a:ext>
            </a:extLst>
          </p:cNvPr>
          <p:cNvSpPr txBox="1"/>
          <p:nvPr/>
        </p:nvSpPr>
        <p:spPr>
          <a:xfrm>
            <a:off x="2959013" y="2387891"/>
            <a:ext cx="6516710" cy="400110"/>
          </a:xfrm>
          <a:prstGeom prst="rect">
            <a:avLst/>
          </a:prstGeom>
          <a:noFill/>
        </p:spPr>
        <p:txBody>
          <a:bodyPr wrap="square">
            <a:spAutoFit/>
          </a:bodyPr>
          <a:lstStyle/>
          <a:p>
            <a:pPr lvl="0" algn="just" eaLnBrk="0" fontAlgn="base" hangingPunct="0">
              <a:spcBef>
                <a:spcPct val="0"/>
              </a:spcBef>
              <a:spcAft>
                <a:spcPct val="0"/>
              </a:spcAft>
            </a:pPr>
            <a:r>
              <a:rPr kumimoji="0" lang="en-US" altLang="en-US" sz="2000" b="1" i="1" u="none" strike="noStrike" cap="none" normalizeH="0" baseline="0" dirty="0" err="1">
                <a:ln>
                  <a:noFill/>
                </a:ln>
                <a:solidFill>
                  <a:srgbClr val="00B050"/>
                </a:solidFill>
                <a:effectLst/>
                <a:latin typeface="Open Sans"/>
              </a:rPr>
              <a:t>Nhiệt</a:t>
            </a:r>
            <a:r>
              <a:rPr kumimoji="0" lang="en-US" altLang="en-US" sz="2000" b="1" i="1" u="none" strike="noStrike" cap="none" normalizeH="0" baseline="0" dirty="0">
                <a:ln>
                  <a:noFill/>
                </a:ln>
                <a:solidFill>
                  <a:srgbClr val="00B050"/>
                </a:solidFill>
                <a:effectLst/>
                <a:latin typeface="Open Sans"/>
              </a:rPr>
              <a:t> </a:t>
            </a:r>
            <a:r>
              <a:rPr kumimoji="0" lang="en-US" altLang="en-US" sz="2000" b="1" i="1" u="none" strike="noStrike" cap="none" normalizeH="0" baseline="0" dirty="0" err="1">
                <a:ln>
                  <a:noFill/>
                </a:ln>
                <a:solidFill>
                  <a:srgbClr val="00B050"/>
                </a:solidFill>
                <a:effectLst/>
                <a:latin typeface="Open Sans"/>
              </a:rPr>
              <a:t>lượng</a:t>
            </a:r>
            <a:r>
              <a:rPr kumimoji="0" lang="en-US" altLang="en-US" sz="2000" b="1" i="1" u="none" strike="noStrike" cap="none" normalizeH="0" baseline="0" dirty="0">
                <a:ln>
                  <a:noFill/>
                </a:ln>
                <a:solidFill>
                  <a:srgbClr val="00B050"/>
                </a:solidFill>
                <a:effectLst/>
                <a:latin typeface="Open Sans"/>
              </a:rPr>
              <a:t> </a:t>
            </a:r>
            <a:r>
              <a:rPr kumimoji="0" lang="en-US" altLang="en-US" sz="2000" b="1" i="1" u="none" strike="noStrike" cap="none" normalizeH="0" baseline="0" dirty="0" err="1">
                <a:ln>
                  <a:noFill/>
                </a:ln>
                <a:solidFill>
                  <a:srgbClr val="00B050"/>
                </a:solidFill>
                <a:effectLst/>
                <a:latin typeface="Open Sans"/>
              </a:rPr>
              <a:t>cần</a:t>
            </a:r>
            <a:r>
              <a:rPr kumimoji="0" lang="en-US" altLang="en-US" sz="2000" b="1" i="1" u="none" strike="noStrike" cap="none" normalizeH="0" baseline="0" dirty="0">
                <a:ln>
                  <a:noFill/>
                </a:ln>
                <a:solidFill>
                  <a:srgbClr val="00B050"/>
                </a:solidFill>
                <a:effectLst/>
                <a:latin typeface="Open Sans"/>
              </a:rPr>
              <a:t> </a:t>
            </a:r>
            <a:r>
              <a:rPr kumimoji="0" lang="en-US" altLang="en-US" sz="2000" b="1" i="1" u="none" strike="noStrike" cap="none" normalizeH="0" baseline="0" dirty="0" err="1">
                <a:ln>
                  <a:noFill/>
                </a:ln>
                <a:solidFill>
                  <a:srgbClr val="00B050"/>
                </a:solidFill>
                <a:effectLst/>
                <a:latin typeface="Open Sans"/>
              </a:rPr>
              <a:t>thiết</a:t>
            </a:r>
            <a:r>
              <a:rPr kumimoji="0" lang="en-US" altLang="en-US" sz="2000" b="1" i="1" u="none" strike="noStrike" cap="none" normalizeH="0" baseline="0" dirty="0">
                <a:ln>
                  <a:noFill/>
                </a:ln>
                <a:solidFill>
                  <a:srgbClr val="00B050"/>
                </a:solidFill>
                <a:effectLst/>
                <a:latin typeface="Open Sans"/>
              </a:rPr>
              <a:t> </a:t>
            </a:r>
            <a:r>
              <a:rPr kumimoji="0" lang="en-US" altLang="en-US" sz="2000" b="1" i="1" u="none" strike="noStrike" cap="none" normalizeH="0" baseline="0" dirty="0" err="1">
                <a:ln>
                  <a:noFill/>
                </a:ln>
                <a:solidFill>
                  <a:srgbClr val="00B050"/>
                </a:solidFill>
                <a:effectLst/>
                <a:latin typeface="Open Sans"/>
              </a:rPr>
              <a:t>để</a:t>
            </a:r>
            <a:r>
              <a:rPr kumimoji="0" lang="en-US" altLang="en-US" sz="2000" b="1" i="1" u="none" strike="noStrike" cap="none" normalizeH="0" baseline="0" dirty="0">
                <a:ln>
                  <a:noFill/>
                </a:ln>
                <a:solidFill>
                  <a:srgbClr val="00B050"/>
                </a:solidFill>
                <a:effectLst/>
                <a:latin typeface="Open Sans"/>
              </a:rPr>
              <a:t> </a:t>
            </a:r>
            <a:r>
              <a:rPr kumimoji="0" lang="en-US" altLang="en-US" sz="2000" b="1" i="1" u="none" strike="noStrike" cap="none" normalizeH="0" baseline="0" dirty="0" err="1">
                <a:ln>
                  <a:noFill/>
                </a:ln>
                <a:solidFill>
                  <a:srgbClr val="00B050"/>
                </a:solidFill>
                <a:effectLst/>
                <a:latin typeface="Open Sans"/>
              </a:rPr>
              <a:t>đun</a:t>
            </a:r>
            <a:r>
              <a:rPr kumimoji="0" lang="en-US" altLang="en-US" sz="2000" b="1" i="1" u="none" strike="noStrike" cap="none" normalizeH="0" baseline="0" dirty="0">
                <a:ln>
                  <a:noFill/>
                </a:ln>
                <a:solidFill>
                  <a:srgbClr val="00B050"/>
                </a:solidFill>
                <a:effectLst/>
                <a:latin typeface="Open Sans"/>
              </a:rPr>
              <a:t> </a:t>
            </a:r>
            <a:r>
              <a:rPr kumimoji="0" lang="en-US" altLang="en-US" sz="2000" b="1" i="1" u="none" strike="noStrike" cap="none" normalizeH="0" baseline="0" dirty="0" err="1">
                <a:ln>
                  <a:noFill/>
                </a:ln>
                <a:solidFill>
                  <a:srgbClr val="00B050"/>
                </a:solidFill>
                <a:effectLst/>
                <a:latin typeface="Open Sans"/>
              </a:rPr>
              <a:t>sôi</a:t>
            </a:r>
            <a:r>
              <a:rPr kumimoji="0" lang="en-US" altLang="en-US" sz="2000" b="1" i="1" u="none" strike="noStrike" cap="none" normalizeH="0" baseline="0" dirty="0">
                <a:ln>
                  <a:noFill/>
                </a:ln>
                <a:solidFill>
                  <a:srgbClr val="00B050"/>
                </a:solidFill>
                <a:effectLst/>
                <a:latin typeface="Open Sans"/>
              </a:rPr>
              <a:t> 1,5 </a:t>
            </a:r>
            <a:r>
              <a:rPr kumimoji="0" lang="en-US" altLang="en-US" sz="2000" b="1" i="1" u="none" strike="noStrike" cap="none" normalizeH="0" baseline="0" dirty="0" err="1">
                <a:ln>
                  <a:noFill/>
                </a:ln>
                <a:solidFill>
                  <a:srgbClr val="00B050"/>
                </a:solidFill>
                <a:effectLst/>
                <a:latin typeface="Open Sans"/>
              </a:rPr>
              <a:t>lít</a:t>
            </a:r>
            <a:r>
              <a:rPr kumimoji="0" lang="en-US" altLang="en-US" sz="2000" b="1" i="1" u="none" strike="noStrike" cap="none" normalizeH="0" baseline="0" dirty="0">
                <a:ln>
                  <a:noFill/>
                </a:ln>
                <a:solidFill>
                  <a:srgbClr val="00B050"/>
                </a:solidFill>
                <a:effectLst/>
                <a:latin typeface="Open Sans"/>
              </a:rPr>
              <a:t> </a:t>
            </a:r>
            <a:r>
              <a:rPr kumimoji="0" lang="en-US" altLang="en-US" sz="2000" b="1" i="1" u="none" strike="noStrike" cap="none" normalizeH="0" baseline="0" dirty="0" err="1">
                <a:ln>
                  <a:noFill/>
                </a:ln>
                <a:solidFill>
                  <a:srgbClr val="00B050"/>
                </a:solidFill>
                <a:effectLst/>
                <a:latin typeface="Open Sans"/>
              </a:rPr>
              <a:t>nước</a:t>
            </a:r>
            <a:r>
              <a:rPr kumimoji="0" lang="en-US" altLang="en-US" sz="2000" b="1" i="1" u="none" strike="noStrike" cap="none" normalizeH="0" baseline="0" dirty="0">
                <a:ln>
                  <a:noFill/>
                </a:ln>
                <a:solidFill>
                  <a:srgbClr val="00B050"/>
                </a:solidFill>
                <a:effectLst/>
                <a:latin typeface="Open Sans"/>
              </a:rPr>
              <a:t> </a:t>
            </a:r>
            <a:r>
              <a:rPr kumimoji="0" lang="en-US" altLang="en-US" sz="2000" b="1" i="1" u="none" strike="noStrike" cap="none" normalizeH="0" baseline="0" dirty="0" err="1">
                <a:ln>
                  <a:noFill/>
                </a:ln>
                <a:solidFill>
                  <a:srgbClr val="00B050"/>
                </a:solidFill>
                <a:effectLst/>
                <a:latin typeface="Open Sans"/>
              </a:rPr>
              <a:t>là</a:t>
            </a:r>
            <a:r>
              <a:rPr kumimoji="0" lang="en-US" altLang="en-US" sz="2000" b="1" i="1" u="none" strike="noStrike" cap="none" normalizeH="0" baseline="0" dirty="0">
                <a:ln>
                  <a:noFill/>
                </a:ln>
                <a:solidFill>
                  <a:srgbClr val="00B050"/>
                </a:solidFill>
                <a:effectLst/>
                <a:latin typeface="Open Sans"/>
              </a:rPr>
              <a:t>:</a:t>
            </a:r>
            <a:endParaRPr kumimoji="0" lang="en-US" altLang="en-US" sz="2000" b="1" i="1" u="none" strike="noStrike" cap="none" normalizeH="0" baseline="0" dirty="0">
              <a:ln>
                <a:noFill/>
              </a:ln>
              <a:solidFill>
                <a:srgbClr val="00B050"/>
              </a:solidFill>
              <a:effectLst/>
            </a:endParaRPr>
          </a:p>
        </p:txBody>
      </p:sp>
      <mc:AlternateContent xmlns:mc="http://schemas.openxmlformats.org/markup-compatibility/2006">
        <mc:Choice xmlns:a14="http://schemas.microsoft.com/office/drawing/2010/main" Requires="a14">
          <p:sp>
            <p:nvSpPr>
              <p:cNvPr id="21" name="Hộp Văn bản 20">
                <a:extLst>
                  <a:ext uri="{FF2B5EF4-FFF2-40B4-BE49-F238E27FC236}">
                    <a16:creationId xmlns:a16="http://schemas.microsoft.com/office/drawing/2014/main" id="{E988E8BB-CC74-4E29-8EF4-0C01AD47970C}"/>
                  </a:ext>
                </a:extLst>
              </p:cNvPr>
              <p:cNvSpPr txBox="1"/>
              <p:nvPr/>
            </p:nvSpPr>
            <p:spPr>
              <a:xfrm>
                <a:off x="4464424" y="2860029"/>
                <a:ext cx="1754966" cy="540020"/>
              </a:xfrm>
              <a:prstGeom prst="rect">
                <a:avLst/>
              </a:prstGeom>
              <a:noFill/>
            </p:spPr>
            <p:txBody>
              <a:bodyPr wrap="square">
                <a:spAutoFit/>
              </a:bodyPr>
              <a:lstStyle/>
              <a:p>
                <a:r>
                  <a:rPr lang="en-US" altLang="en-US" sz="2000" b="1" i="1" dirty="0" smtClean="0">
                    <a:solidFill>
                      <a:srgbClr val="00B050"/>
                    </a:solidFill>
                    <a:latin typeface="Open Sans"/>
                  </a:rPr>
                  <a:t>= </a:t>
                </a:r>
                <a14:m>
                  <m:oMath xmlns:m="http://schemas.openxmlformats.org/officeDocument/2006/math">
                    <m:f>
                      <m:fPr>
                        <m:ctrlPr>
                          <a:rPr lang="en-US" altLang="en-US" sz="2000" b="1" i="1">
                            <a:solidFill>
                              <a:srgbClr val="00B050"/>
                            </a:solidFill>
                            <a:latin typeface="Cambria Math" panose="02040503050406030204" pitchFamily="18" charset="0"/>
                          </a:rPr>
                        </m:ctrlPr>
                      </m:fPr>
                      <m:num>
                        <m:r>
                          <a:rPr lang="en-US" altLang="en-US" sz="2000" b="1" i="1" smtClean="0">
                            <a:solidFill>
                              <a:srgbClr val="00B050"/>
                            </a:solidFill>
                            <a:latin typeface="Cambria Math" panose="02040503050406030204" pitchFamily="18" charset="0"/>
                          </a:rPr>
                          <m:t>𝟏</m:t>
                        </m:r>
                        <m:r>
                          <a:rPr lang="en-US" altLang="en-US" sz="2000" b="1" i="1" smtClean="0">
                            <a:solidFill>
                              <a:srgbClr val="00B050"/>
                            </a:solidFill>
                            <a:latin typeface="Cambria Math" panose="02040503050406030204" pitchFamily="18" charset="0"/>
                          </a:rPr>
                          <m:t>,</m:t>
                        </m:r>
                        <m:r>
                          <a:rPr lang="en-US" altLang="en-US" sz="2000" b="1" i="1" smtClean="0">
                            <a:solidFill>
                              <a:srgbClr val="00B050"/>
                            </a:solidFill>
                            <a:latin typeface="Cambria Math" panose="02040503050406030204" pitchFamily="18" charset="0"/>
                          </a:rPr>
                          <m:t>𝟓</m:t>
                        </m:r>
                      </m:num>
                      <m:den>
                        <m:r>
                          <a:rPr lang="en-US" altLang="en-US" sz="2000" b="1" i="1" smtClean="0">
                            <a:solidFill>
                              <a:srgbClr val="00B050"/>
                            </a:solidFill>
                            <a:latin typeface="Cambria Math" panose="02040503050406030204" pitchFamily="18" charset="0"/>
                          </a:rPr>
                          <m:t>𝟏</m:t>
                        </m:r>
                      </m:den>
                    </m:f>
                  </m:oMath>
                </a14:m>
                <a:r>
                  <a:rPr lang="en-US" altLang="en-US" sz="2000" b="1" i="1" dirty="0" smtClean="0">
                    <a:solidFill>
                      <a:srgbClr val="00B050"/>
                    </a:solidFill>
                    <a:latin typeface="Open Sans"/>
                  </a:rPr>
                  <a:t>. 420 000 </a:t>
                </a:r>
                <a:endParaRPr lang="vi-VN" sz="2000" b="1" i="1" dirty="0">
                  <a:solidFill>
                    <a:srgbClr val="00B050"/>
                  </a:solidFill>
                </a:endParaRPr>
              </a:p>
            </p:txBody>
          </p:sp>
        </mc:Choice>
        <mc:Fallback>
          <p:sp>
            <p:nvSpPr>
              <p:cNvPr id="21" name="Hộp Văn bản 20">
                <a:extLst>
                  <a:ext uri="{FF2B5EF4-FFF2-40B4-BE49-F238E27FC236}">
                    <a16:creationId xmlns:a16="http://schemas.microsoft.com/office/drawing/2014/main" id="{E988E8BB-CC74-4E29-8EF4-0C01AD47970C}"/>
                  </a:ext>
                </a:extLst>
              </p:cNvPr>
              <p:cNvSpPr txBox="1">
                <a:spLocks noRot="1" noChangeAspect="1" noMove="1" noResize="1" noEditPoints="1" noAdjustHandles="1" noChangeArrowheads="1" noChangeShapeType="1" noTextEdit="1"/>
              </p:cNvSpPr>
              <p:nvPr/>
            </p:nvSpPr>
            <p:spPr>
              <a:xfrm>
                <a:off x="4464424" y="2860029"/>
                <a:ext cx="1754966" cy="540020"/>
              </a:xfrm>
              <a:prstGeom prst="rect">
                <a:avLst/>
              </a:prstGeom>
              <a:blipFill>
                <a:blip r:embed="rId3"/>
                <a:stretch>
                  <a:fillRect l="-3472" r="-5903" b="-6742"/>
                </a:stretch>
              </a:blipFill>
            </p:spPr>
            <p:txBody>
              <a:bodyPr/>
              <a:lstStyle/>
              <a:p>
                <a:r>
                  <a:rPr lang="vi-VN">
                    <a:noFill/>
                  </a:rPr>
                  <a:t> </a:t>
                </a:r>
              </a:p>
            </p:txBody>
          </p:sp>
        </mc:Fallback>
      </mc:AlternateContent>
      <p:sp>
        <p:nvSpPr>
          <p:cNvPr id="23" name="Hộp Văn bản 22">
            <a:extLst>
              <a:ext uri="{FF2B5EF4-FFF2-40B4-BE49-F238E27FC236}">
                <a16:creationId xmlns:a16="http://schemas.microsoft.com/office/drawing/2014/main" id="{81972CF1-5150-4A33-8F39-BD5BE5824E9D}"/>
              </a:ext>
            </a:extLst>
          </p:cNvPr>
          <p:cNvSpPr txBox="1"/>
          <p:nvPr/>
        </p:nvSpPr>
        <p:spPr>
          <a:xfrm>
            <a:off x="2959013" y="3535036"/>
            <a:ext cx="4422626" cy="400110"/>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lang="en-US" altLang="en-US" sz="2000" b="1" i="1" dirty="0" smtClean="0">
                <a:solidFill>
                  <a:srgbClr val="00B050"/>
                </a:solidFill>
                <a:latin typeface="Open Sans"/>
              </a:rPr>
              <a:t>Điện trở của dây nung:</a:t>
            </a:r>
            <a:endParaRPr kumimoji="0" lang="en-US" altLang="en-US" sz="2000" b="1" i="1" u="none" strike="noStrike" cap="none" normalizeH="0" baseline="0" dirty="0">
              <a:ln>
                <a:noFill/>
              </a:ln>
              <a:solidFill>
                <a:srgbClr val="00B050"/>
              </a:solidFill>
              <a:effectLst/>
            </a:endParaRPr>
          </a:p>
        </p:txBody>
      </p:sp>
      <mc:AlternateContent xmlns:mc="http://schemas.openxmlformats.org/markup-compatibility/2006">
        <mc:Choice xmlns:a14="http://schemas.microsoft.com/office/drawing/2010/main" Requires="a14">
          <p:sp>
            <p:nvSpPr>
              <p:cNvPr id="24" name="Hộp Văn bản 20">
                <a:extLst>
                  <a:ext uri="{FF2B5EF4-FFF2-40B4-BE49-F238E27FC236}">
                    <a16:creationId xmlns:a16="http://schemas.microsoft.com/office/drawing/2014/main" id="{E988E8BB-CC74-4E29-8EF4-0C01AD47970C}"/>
                  </a:ext>
                </a:extLst>
              </p:cNvPr>
              <p:cNvSpPr txBox="1"/>
              <p:nvPr/>
            </p:nvSpPr>
            <p:spPr>
              <a:xfrm>
                <a:off x="3065927" y="2829984"/>
                <a:ext cx="1398497" cy="573427"/>
              </a:xfrm>
              <a:prstGeom prst="rect">
                <a:avLst/>
              </a:prstGeom>
              <a:noFill/>
            </p:spPr>
            <p:txBody>
              <a:bodyPr wrap="square">
                <a:spAutoFit/>
              </a:bodyPr>
              <a:lstStyle/>
              <a:p>
                <a:r>
                  <a:rPr lang="en-US" altLang="en-US" sz="2000" b="1" i="1" dirty="0" smtClean="0">
                    <a:solidFill>
                      <a:srgbClr val="00B050"/>
                    </a:solidFill>
                    <a:latin typeface="Open Sans"/>
                  </a:rPr>
                  <a:t>Q = </a:t>
                </a:r>
                <a14:m>
                  <m:oMath xmlns:m="http://schemas.openxmlformats.org/officeDocument/2006/math">
                    <m:f>
                      <m:fPr>
                        <m:ctrlPr>
                          <a:rPr lang="en-US" altLang="en-US" sz="2000" b="1" i="1" smtClean="0">
                            <a:solidFill>
                              <a:srgbClr val="00B050"/>
                            </a:solidFill>
                            <a:latin typeface="Cambria Math" panose="02040503050406030204" pitchFamily="18" charset="0"/>
                          </a:rPr>
                        </m:ctrlPr>
                      </m:fPr>
                      <m:num>
                        <m:r>
                          <a:rPr lang="en-US" altLang="en-US" sz="2000" b="1" i="1" smtClean="0">
                            <a:solidFill>
                              <a:srgbClr val="00B050"/>
                            </a:solidFill>
                            <a:latin typeface="Cambria Math" panose="02040503050406030204" pitchFamily="18" charset="0"/>
                          </a:rPr>
                          <m:t>𝑽</m:t>
                        </m:r>
                      </m:num>
                      <m:den>
                        <m:sSub>
                          <m:sSubPr>
                            <m:ctrlPr>
                              <a:rPr lang="en-US" altLang="en-US" sz="2000" b="1" i="1" smtClean="0">
                                <a:solidFill>
                                  <a:srgbClr val="00B050"/>
                                </a:solidFill>
                                <a:latin typeface="Cambria Math" panose="02040503050406030204" pitchFamily="18" charset="0"/>
                              </a:rPr>
                            </m:ctrlPr>
                          </m:sSubPr>
                          <m:e>
                            <m:r>
                              <a:rPr lang="en-US" altLang="en-US" sz="2000" b="1" i="1" smtClean="0">
                                <a:solidFill>
                                  <a:srgbClr val="00B050"/>
                                </a:solidFill>
                                <a:latin typeface="Cambria Math" panose="02040503050406030204" pitchFamily="18" charset="0"/>
                              </a:rPr>
                              <m:t>𝑽</m:t>
                            </m:r>
                          </m:e>
                          <m:sub>
                            <m:r>
                              <a:rPr lang="en-US" altLang="en-US" sz="2000" b="1" i="1" smtClean="0">
                                <a:solidFill>
                                  <a:srgbClr val="00B050"/>
                                </a:solidFill>
                                <a:latin typeface="Cambria Math" panose="02040503050406030204" pitchFamily="18" charset="0"/>
                              </a:rPr>
                              <m:t>𝟎</m:t>
                            </m:r>
                          </m:sub>
                        </m:sSub>
                      </m:den>
                    </m:f>
                  </m:oMath>
                </a14:m>
                <a:r>
                  <a:rPr lang="en-US" sz="2000" b="1" i="1" dirty="0" smtClean="0">
                    <a:solidFill>
                      <a:srgbClr val="00B050"/>
                    </a:solidFill>
                  </a:rPr>
                  <a:t> . </a:t>
                </a:r>
                <a14:m>
                  <m:oMath xmlns:m="http://schemas.openxmlformats.org/officeDocument/2006/math">
                    <m:sSub>
                      <m:sSubPr>
                        <m:ctrlPr>
                          <a:rPr lang="en-US" altLang="en-US" sz="2000" b="1" i="1" smtClean="0">
                            <a:solidFill>
                              <a:srgbClr val="00B050"/>
                            </a:solidFill>
                            <a:latin typeface="Cambria Math" panose="02040503050406030204" pitchFamily="18" charset="0"/>
                          </a:rPr>
                        </m:ctrlPr>
                      </m:sSubPr>
                      <m:e>
                        <m:r>
                          <a:rPr lang="en-US" altLang="en-US" sz="2000" b="1" i="1" smtClean="0">
                            <a:solidFill>
                              <a:srgbClr val="00B050"/>
                            </a:solidFill>
                            <a:latin typeface="Cambria Math" panose="02040503050406030204" pitchFamily="18" charset="0"/>
                          </a:rPr>
                          <m:t>𝑸</m:t>
                        </m:r>
                      </m:e>
                      <m:sub>
                        <m:r>
                          <a:rPr lang="en-US" altLang="en-US" sz="2000" b="1" i="1" smtClean="0">
                            <a:solidFill>
                              <a:srgbClr val="00B050"/>
                            </a:solidFill>
                            <a:latin typeface="Cambria Math" panose="02040503050406030204" pitchFamily="18" charset="0"/>
                          </a:rPr>
                          <m:t>𝟎</m:t>
                        </m:r>
                      </m:sub>
                    </m:sSub>
                  </m:oMath>
                </a14:m>
                <a:endParaRPr lang="vi-VN" sz="2000" b="1" i="1" dirty="0">
                  <a:solidFill>
                    <a:srgbClr val="00B050"/>
                  </a:solidFill>
                </a:endParaRPr>
              </a:p>
            </p:txBody>
          </p:sp>
        </mc:Choice>
        <mc:Fallback>
          <p:sp>
            <p:nvSpPr>
              <p:cNvPr id="24" name="Hộp Văn bản 20">
                <a:extLst>
                  <a:ext uri="{FF2B5EF4-FFF2-40B4-BE49-F238E27FC236}">
                    <a16:creationId xmlns:a16="http://schemas.microsoft.com/office/drawing/2014/main" id="{E988E8BB-CC74-4E29-8EF4-0C01AD47970C}"/>
                  </a:ext>
                </a:extLst>
              </p:cNvPr>
              <p:cNvSpPr txBox="1">
                <a:spLocks noRot="1" noChangeAspect="1" noMove="1" noResize="1" noEditPoints="1" noAdjustHandles="1" noChangeArrowheads="1" noChangeShapeType="1" noTextEdit="1"/>
              </p:cNvSpPr>
              <p:nvPr/>
            </p:nvSpPr>
            <p:spPr>
              <a:xfrm>
                <a:off x="3065927" y="2829984"/>
                <a:ext cx="1398497" cy="573427"/>
              </a:xfrm>
              <a:prstGeom prst="rect">
                <a:avLst/>
              </a:prstGeom>
              <a:blipFill>
                <a:blip r:embed="rId4"/>
                <a:stretch>
                  <a:fillRect l="-4803" b="-1064"/>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26" name="Hộp Văn bản 20">
                <a:extLst>
                  <a:ext uri="{FF2B5EF4-FFF2-40B4-BE49-F238E27FC236}">
                    <a16:creationId xmlns:a16="http://schemas.microsoft.com/office/drawing/2014/main" id="{E988E8BB-CC74-4E29-8EF4-0C01AD47970C}"/>
                  </a:ext>
                </a:extLst>
              </p:cNvPr>
              <p:cNvSpPr txBox="1"/>
              <p:nvPr/>
            </p:nvSpPr>
            <p:spPr>
              <a:xfrm>
                <a:off x="3135291" y="3894587"/>
                <a:ext cx="1398497" cy="581506"/>
              </a:xfrm>
              <a:prstGeom prst="rect">
                <a:avLst/>
              </a:prstGeom>
              <a:noFill/>
            </p:spPr>
            <p:txBody>
              <a:bodyPr wrap="square">
                <a:spAutoFit/>
              </a:bodyPr>
              <a:lstStyle/>
              <a:p>
                <a:r>
                  <a:rPr lang="en-US" altLang="en-US" sz="2000" b="1" i="1" dirty="0" smtClean="0">
                    <a:solidFill>
                      <a:srgbClr val="00B050"/>
                    </a:solidFill>
                    <a:latin typeface="Open Sans"/>
                  </a:rPr>
                  <a:t>Q = </a:t>
                </a:r>
                <a14:m>
                  <m:oMath xmlns:m="http://schemas.openxmlformats.org/officeDocument/2006/math">
                    <m:f>
                      <m:fPr>
                        <m:ctrlPr>
                          <a:rPr lang="en-US" altLang="en-US" sz="2000" b="1" i="1" smtClean="0">
                            <a:solidFill>
                              <a:srgbClr val="00B050"/>
                            </a:solidFill>
                            <a:latin typeface="Cambria Math" panose="02040503050406030204" pitchFamily="18" charset="0"/>
                          </a:rPr>
                        </m:ctrlPr>
                      </m:fPr>
                      <m:num>
                        <m:sSup>
                          <m:sSupPr>
                            <m:ctrlPr>
                              <a:rPr lang="en-US" altLang="en-US" sz="2000" b="1" i="1" smtClean="0">
                                <a:solidFill>
                                  <a:srgbClr val="00B050"/>
                                </a:solidFill>
                                <a:latin typeface="Cambria Math" panose="02040503050406030204" pitchFamily="18" charset="0"/>
                              </a:rPr>
                            </m:ctrlPr>
                          </m:sSupPr>
                          <m:e>
                            <m:r>
                              <a:rPr lang="en-US" altLang="en-US" sz="2000" b="1" i="1" smtClean="0">
                                <a:solidFill>
                                  <a:srgbClr val="00B050"/>
                                </a:solidFill>
                                <a:latin typeface="Cambria Math" panose="02040503050406030204" pitchFamily="18" charset="0"/>
                              </a:rPr>
                              <m:t>𝑼</m:t>
                            </m:r>
                          </m:e>
                          <m:sup>
                            <m:r>
                              <a:rPr lang="en-US" altLang="en-US" sz="2000" b="1" i="1" smtClean="0">
                                <a:solidFill>
                                  <a:srgbClr val="00B050"/>
                                </a:solidFill>
                                <a:latin typeface="Cambria Math" panose="02040503050406030204" pitchFamily="18" charset="0"/>
                              </a:rPr>
                              <m:t>𝟐</m:t>
                            </m:r>
                          </m:sup>
                        </m:sSup>
                      </m:num>
                      <m:den>
                        <m:r>
                          <a:rPr lang="en-US" altLang="en-US" sz="2000" b="1" i="1" smtClean="0">
                            <a:solidFill>
                              <a:srgbClr val="00B050"/>
                            </a:solidFill>
                            <a:latin typeface="Cambria Math" panose="02040503050406030204" pitchFamily="18" charset="0"/>
                          </a:rPr>
                          <m:t>𝑹</m:t>
                        </m:r>
                      </m:den>
                    </m:f>
                    <m:r>
                      <a:rPr lang="en-US" altLang="en-US" sz="2000" b="1" i="1" smtClean="0">
                        <a:solidFill>
                          <a:srgbClr val="00B050"/>
                        </a:solidFill>
                        <a:latin typeface="Cambria Math" panose="02040503050406030204" pitchFamily="18" charset="0"/>
                      </a:rPr>
                      <m:t>𝒕</m:t>
                    </m:r>
                  </m:oMath>
                </a14:m>
                <a:r>
                  <a:rPr lang="en-US" sz="2000" b="1" i="1" dirty="0" smtClean="0">
                    <a:solidFill>
                      <a:srgbClr val="00B050"/>
                    </a:solidFill>
                  </a:rPr>
                  <a:t> </a:t>
                </a:r>
                <a:endParaRPr lang="vi-VN" sz="2000" b="1" i="1" dirty="0">
                  <a:solidFill>
                    <a:srgbClr val="00B050"/>
                  </a:solidFill>
                </a:endParaRPr>
              </a:p>
            </p:txBody>
          </p:sp>
        </mc:Choice>
        <mc:Fallback>
          <p:sp>
            <p:nvSpPr>
              <p:cNvPr id="26" name="Hộp Văn bản 20">
                <a:extLst>
                  <a:ext uri="{FF2B5EF4-FFF2-40B4-BE49-F238E27FC236}">
                    <a16:creationId xmlns:a16="http://schemas.microsoft.com/office/drawing/2014/main" id="{E988E8BB-CC74-4E29-8EF4-0C01AD47970C}"/>
                  </a:ext>
                </a:extLst>
              </p:cNvPr>
              <p:cNvSpPr txBox="1">
                <a:spLocks noRot="1" noChangeAspect="1" noMove="1" noResize="1" noEditPoints="1" noAdjustHandles="1" noChangeArrowheads="1" noChangeShapeType="1" noTextEdit="1"/>
              </p:cNvSpPr>
              <p:nvPr/>
            </p:nvSpPr>
            <p:spPr>
              <a:xfrm>
                <a:off x="3135291" y="3894587"/>
                <a:ext cx="1398497" cy="581506"/>
              </a:xfrm>
              <a:prstGeom prst="rect">
                <a:avLst/>
              </a:prstGeom>
              <a:blipFill>
                <a:blip r:embed="rId5"/>
                <a:stretch>
                  <a:fillRect l="-4348" b="-7368"/>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 name="Rectangle 5"/>
              <p:cNvSpPr/>
              <p:nvPr/>
            </p:nvSpPr>
            <p:spPr>
              <a:xfrm>
                <a:off x="4195478" y="3922046"/>
                <a:ext cx="1509388" cy="616515"/>
              </a:xfrm>
              <a:prstGeom prst="rect">
                <a:avLst/>
              </a:prstGeom>
            </p:spPr>
            <p:txBody>
              <a:bodyPr wrap="none">
                <a:spAutoFit/>
              </a:bodyPr>
              <a:lstStyle/>
              <a:p>
                <a:r>
                  <a:rPr lang="en-US" altLang="en-US" sz="2000" b="1" i="1" dirty="0" smtClean="0">
                    <a:solidFill>
                      <a:srgbClr val="00B050"/>
                    </a:solidFill>
                    <a:latin typeface="Open Sans"/>
                  </a:rPr>
                  <a:t>=&gt; </a:t>
                </a:r>
                <a14:m>
                  <m:oMath xmlns:m="http://schemas.openxmlformats.org/officeDocument/2006/math">
                    <m:r>
                      <a:rPr lang="en-US" altLang="en-US" sz="2000" b="1" i="1">
                        <a:solidFill>
                          <a:srgbClr val="00B050"/>
                        </a:solidFill>
                        <a:latin typeface="Cambria Math" panose="02040503050406030204" pitchFamily="18" charset="0"/>
                      </a:rPr>
                      <m:t>𝑹</m:t>
                    </m:r>
                    <m:r>
                      <a:rPr lang="en-US" altLang="en-US" sz="2000" b="1" i="1" smtClean="0">
                        <a:solidFill>
                          <a:srgbClr val="00B050"/>
                        </a:solidFill>
                        <a:latin typeface="Cambria Math" panose="02040503050406030204" pitchFamily="18" charset="0"/>
                      </a:rPr>
                      <m:t>=</m:t>
                    </m:r>
                    <m:f>
                      <m:fPr>
                        <m:ctrlPr>
                          <a:rPr lang="en-US" altLang="en-US" sz="2000" b="1" i="1">
                            <a:solidFill>
                              <a:srgbClr val="00B050"/>
                            </a:solidFill>
                            <a:latin typeface="Cambria Math" panose="02040503050406030204" pitchFamily="18" charset="0"/>
                          </a:rPr>
                        </m:ctrlPr>
                      </m:fPr>
                      <m:num>
                        <m:sSup>
                          <m:sSupPr>
                            <m:ctrlPr>
                              <a:rPr lang="en-US" altLang="en-US" sz="2000" b="1" i="1">
                                <a:solidFill>
                                  <a:srgbClr val="00B050"/>
                                </a:solidFill>
                                <a:latin typeface="Cambria Math" panose="02040503050406030204" pitchFamily="18" charset="0"/>
                              </a:rPr>
                            </m:ctrlPr>
                          </m:sSupPr>
                          <m:e>
                            <m:r>
                              <a:rPr lang="en-US" altLang="en-US" sz="2000" b="1" i="1">
                                <a:solidFill>
                                  <a:srgbClr val="00B050"/>
                                </a:solidFill>
                                <a:latin typeface="Cambria Math" panose="02040503050406030204" pitchFamily="18" charset="0"/>
                              </a:rPr>
                              <m:t>𝑼</m:t>
                            </m:r>
                          </m:e>
                          <m:sup>
                            <m:r>
                              <a:rPr lang="en-US" altLang="en-US" sz="2000" b="1" i="1">
                                <a:solidFill>
                                  <a:srgbClr val="00B050"/>
                                </a:solidFill>
                                <a:latin typeface="Cambria Math" panose="02040503050406030204" pitchFamily="18" charset="0"/>
                              </a:rPr>
                              <m:t>𝟐</m:t>
                            </m:r>
                          </m:sup>
                        </m:sSup>
                      </m:num>
                      <m:den>
                        <m:r>
                          <a:rPr lang="en-US" altLang="en-US" sz="2000" b="1" i="1" smtClean="0">
                            <a:solidFill>
                              <a:srgbClr val="00B050"/>
                            </a:solidFill>
                            <a:latin typeface="Cambria Math" panose="02040503050406030204" pitchFamily="18" charset="0"/>
                          </a:rPr>
                          <m:t>𝑸</m:t>
                        </m:r>
                      </m:den>
                    </m:f>
                    <m:r>
                      <a:rPr lang="en-US" altLang="en-US" sz="2000" b="1" i="1">
                        <a:solidFill>
                          <a:srgbClr val="00B050"/>
                        </a:solidFill>
                        <a:latin typeface="Cambria Math" panose="02040503050406030204" pitchFamily="18" charset="0"/>
                      </a:rPr>
                      <m:t>𝒕</m:t>
                    </m:r>
                  </m:oMath>
                </a14:m>
                <a:r>
                  <a:rPr lang="en-US" sz="2000" b="1" i="1" dirty="0">
                    <a:solidFill>
                      <a:srgbClr val="00B050"/>
                    </a:solidFill>
                  </a:rPr>
                  <a:t> </a:t>
                </a:r>
                <a:endParaRPr lang="vi-VN" sz="2000" b="1" i="1" dirty="0">
                  <a:solidFill>
                    <a:srgbClr val="00B050"/>
                  </a:solidFill>
                </a:endParaRPr>
              </a:p>
            </p:txBody>
          </p:sp>
        </mc:Choice>
        <mc:Fallback>
          <p:sp>
            <p:nvSpPr>
              <p:cNvPr id="6" name="Rectangle 5"/>
              <p:cNvSpPr>
                <a:spLocks noRot="1" noChangeAspect="1" noMove="1" noResize="1" noEditPoints="1" noAdjustHandles="1" noChangeArrowheads="1" noChangeShapeType="1" noTextEdit="1"/>
              </p:cNvSpPr>
              <p:nvPr/>
            </p:nvSpPr>
            <p:spPr>
              <a:xfrm>
                <a:off x="4195478" y="3922046"/>
                <a:ext cx="1509388" cy="616515"/>
              </a:xfrm>
              <a:prstGeom prst="rect">
                <a:avLst/>
              </a:prstGeom>
              <a:blipFill>
                <a:blip r:embed="rId6"/>
                <a:stretch>
                  <a:fillRect l="-403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7" name="Rectangle 6"/>
              <p:cNvSpPr/>
              <p:nvPr/>
            </p:nvSpPr>
            <p:spPr>
              <a:xfrm>
                <a:off x="5600189" y="3896047"/>
                <a:ext cx="1781450" cy="582980"/>
              </a:xfrm>
              <a:prstGeom prst="rect">
                <a:avLst/>
              </a:prstGeom>
            </p:spPr>
            <p:txBody>
              <a:bodyPr wrap="none">
                <a:spAutoFit/>
              </a:bodyPr>
              <a:lstStyle/>
              <a:p>
                <a14:m>
                  <m:oMath xmlns:m="http://schemas.openxmlformats.org/officeDocument/2006/math">
                    <m:r>
                      <a:rPr lang="en-US" altLang="en-US" sz="2000" b="1" i="1" smtClean="0">
                        <a:solidFill>
                          <a:srgbClr val="00B050"/>
                        </a:solidFill>
                        <a:latin typeface="Cambria Math" panose="02040503050406030204" pitchFamily="18" charset="0"/>
                      </a:rPr>
                      <m:t>= </m:t>
                    </m:r>
                    <m:f>
                      <m:fPr>
                        <m:ctrlPr>
                          <a:rPr lang="en-US" altLang="en-US" sz="2000" b="1" i="1">
                            <a:solidFill>
                              <a:srgbClr val="00B050"/>
                            </a:solidFill>
                            <a:latin typeface="Cambria Math" panose="02040503050406030204" pitchFamily="18" charset="0"/>
                          </a:rPr>
                        </m:ctrlPr>
                      </m:fPr>
                      <m:num>
                        <m:sSup>
                          <m:sSupPr>
                            <m:ctrlPr>
                              <a:rPr lang="en-US" altLang="en-US" sz="2000" b="1" i="1">
                                <a:solidFill>
                                  <a:srgbClr val="00B050"/>
                                </a:solidFill>
                                <a:latin typeface="Cambria Math" panose="02040503050406030204" pitchFamily="18" charset="0"/>
                              </a:rPr>
                            </m:ctrlPr>
                          </m:sSupPr>
                          <m:e>
                            <m:r>
                              <a:rPr lang="en-US" altLang="en-US" sz="2000" b="1" i="1" smtClean="0">
                                <a:solidFill>
                                  <a:srgbClr val="00B050"/>
                                </a:solidFill>
                                <a:latin typeface="Cambria Math" panose="02040503050406030204" pitchFamily="18" charset="0"/>
                              </a:rPr>
                              <m:t>𝟐𝟐𝟎</m:t>
                            </m:r>
                          </m:e>
                          <m:sup>
                            <m:r>
                              <a:rPr lang="en-US" altLang="en-US" sz="2000" b="1" i="1">
                                <a:solidFill>
                                  <a:srgbClr val="00B050"/>
                                </a:solidFill>
                                <a:latin typeface="Cambria Math" panose="02040503050406030204" pitchFamily="18" charset="0"/>
                              </a:rPr>
                              <m:t>𝟐</m:t>
                            </m:r>
                          </m:sup>
                        </m:sSup>
                      </m:num>
                      <m:den>
                        <m:r>
                          <a:rPr lang="en-US" altLang="en-US" sz="2000" b="1" i="1" smtClean="0">
                            <a:solidFill>
                              <a:srgbClr val="00B050"/>
                            </a:solidFill>
                            <a:latin typeface="Cambria Math" panose="02040503050406030204" pitchFamily="18" charset="0"/>
                          </a:rPr>
                          <m:t>𝟔𝟑𝟎</m:t>
                        </m:r>
                        <m:r>
                          <a:rPr lang="en-US" altLang="en-US" sz="2000" b="1" i="1" smtClean="0">
                            <a:solidFill>
                              <a:srgbClr val="00B050"/>
                            </a:solidFill>
                            <a:latin typeface="Cambria Math" panose="02040503050406030204" pitchFamily="18" charset="0"/>
                          </a:rPr>
                          <m:t> </m:t>
                        </m:r>
                        <m:r>
                          <a:rPr lang="en-US" altLang="en-US" sz="2000" b="1" i="1" smtClean="0">
                            <a:solidFill>
                              <a:srgbClr val="00B050"/>
                            </a:solidFill>
                            <a:latin typeface="Cambria Math" panose="02040503050406030204" pitchFamily="18" charset="0"/>
                          </a:rPr>
                          <m:t>𝟎𝟎𝟎</m:t>
                        </m:r>
                      </m:den>
                    </m:f>
                    <m:r>
                      <a:rPr lang="en-US" altLang="en-US" sz="2000" b="1" i="1" smtClean="0">
                        <a:solidFill>
                          <a:srgbClr val="00B050"/>
                        </a:solidFill>
                        <a:latin typeface="Cambria Math" panose="02040503050406030204" pitchFamily="18" charset="0"/>
                      </a:rPr>
                      <m:t>𝟔𝟎𝟎</m:t>
                    </m:r>
                  </m:oMath>
                </a14:m>
                <a:r>
                  <a:rPr lang="en-US" sz="2000" b="1" i="1" dirty="0">
                    <a:solidFill>
                      <a:srgbClr val="00B050"/>
                    </a:solidFill>
                  </a:rPr>
                  <a:t> </a:t>
                </a:r>
                <a:endParaRPr lang="vi-VN" sz="2000" dirty="0"/>
              </a:p>
            </p:txBody>
          </p:sp>
        </mc:Choice>
        <mc:Fallback>
          <p:sp>
            <p:nvSpPr>
              <p:cNvPr id="7" name="Rectangle 6"/>
              <p:cNvSpPr>
                <a:spLocks noRot="1" noChangeAspect="1" noMove="1" noResize="1" noEditPoints="1" noAdjustHandles="1" noChangeArrowheads="1" noChangeShapeType="1" noTextEdit="1"/>
              </p:cNvSpPr>
              <p:nvPr/>
            </p:nvSpPr>
            <p:spPr>
              <a:xfrm>
                <a:off x="5600189" y="3896047"/>
                <a:ext cx="1781450" cy="582980"/>
              </a:xfrm>
              <a:prstGeom prst="rect">
                <a:avLst/>
              </a:prstGeom>
              <a:blipFill>
                <a:blip r:embed="rId7"/>
                <a:stretch>
                  <a:fillRect/>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8" name="Rectangle 7"/>
              <p:cNvSpPr/>
              <p:nvPr/>
            </p:nvSpPr>
            <p:spPr>
              <a:xfrm>
                <a:off x="7245536" y="4005564"/>
                <a:ext cx="1516633" cy="400110"/>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vi-VN" sz="2000" b="1" i="1" smtClean="0">
                          <a:solidFill>
                            <a:srgbClr val="00B050"/>
                          </a:solidFill>
                          <a:latin typeface="Cambria Math" panose="02040503050406030204" pitchFamily="18" charset="0"/>
                        </a:rPr>
                        <m:t>≈</m:t>
                      </m:r>
                      <m:r>
                        <a:rPr lang="en-US" sz="2000" b="1" i="1" smtClean="0">
                          <a:solidFill>
                            <a:srgbClr val="00B050"/>
                          </a:solidFill>
                          <a:latin typeface="Cambria Math" panose="02040503050406030204" pitchFamily="18" charset="0"/>
                        </a:rPr>
                        <m:t>𝟒𝟔</m:t>
                      </m:r>
                      <m:r>
                        <a:rPr lang="en-US" sz="2000" b="1" i="1" smtClean="0">
                          <a:solidFill>
                            <a:srgbClr val="00B050"/>
                          </a:solidFill>
                          <a:latin typeface="Cambria Math" panose="02040503050406030204" pitchFamily="18" charset="0"/>
                        </a:rPr>
                        <m:t>,</m:t>
                      </m:r>
                      <m:r>
                        <a:rPr lang="en-US" sz="2000" b="1" i="1" smtClean="0">
                          <a:solidFill>
                            <a:srgbClr val="00B050"/>
                          </a:solidFill>
                          <a:latin typeface="Cambria Math" panose="02040503050406030204" pitchFamily="18" charset="0"/>
                        </a:rPr>
                        <m:t>𝟏</m:t>
                      </m:r>
                      <m:r>
                        <a:rPr lang="en-US" sz="2000" b="1" i="1" smtClean="0">
                          <a:solidFill>
                            <a:srgbClr val="00B050"/>
                          </a:solidFill>
                          <a:latin typeface="Cambria Math" panose="02040503050406030204" pitchFamily="18" charset="0"/>
                        </a:rPr>
                        <m:t> </m:t>
                      </m:r>
                      <m:d>
                        <m:dPr>
                          <m:ctrlPr>
                            <a:rPr lang="en-US" sz="2000" b="1" i="1" smtClean="0">
                              <a:solidFill>
                                <a:srgbClr val="00B050"/>
                              </a:solidFill>
                              <a:latin typeface="Cambria Math" panose="02040503050406030204" pitchFamily="18" charset="0"/>
                            </a:rPr>
                          </m:ctrlPr>
                        </m:dPr>
                        <m:e>
                          <m:r>
                            <a:rPr lang="el-GR" sz="2000" b="1" i="1" smtClean="0">
                              <a:solidFill>
                                <a:srgbClr val="00B050"/>
                              </a:solidFill>
                              <a:latin typeface="Cambria Math" panose="02040503050406030204" pitchFamily="18" charset="0"/>
                              <a:ea typeface="Cambria Math" panose="02040503050406030204" pitchFamily="18" charset="0"/>
                            </a:rPr>
                            <m:t>Ω</m:t>
                          </m:r>
                        </m:e>
                      </m:d>
                    </m:oMath>
                  </m:oMathPara>
                </a14:m>
                <a:endParaRPr lang="vi-VN" sz="2000" b="1" dirty="0">
                  <a:solidFill>
                    <a:srgbClr val="00B050"/>
                  </a:solidFill>
                </a:endParaRPr>
              </a:p>
            </p:txBody>
          </p:sp>
        </mc:Choice>
        <mc:Fallback>
          <p:sp>
            <p:nvSpPr>
              <p:cNvPr id="8" name="Rectangle 7"/>
              <p:cNvSpPr>
                <a:spLocks noRot="1" noChangeAspect="1" noMove="1" noResize="1" noEditPoints="1" noAdjustHandles="1" noChangeArrowheads="1" noChangeShapeType="1" noTextEdit="1"/>
              </p:cNvSpPr>
              <p:nvPr/>
            </p:nvSpPr>
            <p:spPr>
              <a:xfrm>
                <a:off x="7245536" y="4005564"/>
                <a:ext cx="1516633" cy="400110"/>
              </a:xfrm>
              <a:prstGeom prst="rect">
                <a:avLst/>
              </a:prstGeom>
              <a:blipFill>
                <a:blip r:embed="rId8"/>
                <a:stretch>
                  <a:fillRect/>
                </a:stretch>
              </a:blipFill>
            </p:spPr>
            <p:txBody>
              <a:bodyPr/>
              <a:lstStyle/>
              <a:p>
                <a:r>
                  <a:rPr lang="vi-VN">
                    <a:noFill/>
                  </a:rPr>
                  <a:t> </a:t>
                </a:r>
              </a:p>
            </p:txBody>
          </p:sp>
        </mc:Fallback>
      </mc:AlternateContent>
      <p:sp>
        <p:nvSpPr>
          <p:cNvPr id="11" name="Rectangle 10"/>
          <p:cNvSpPr/>
          <p:nvPr/>
        </p:nvSpPr>
        <p:spPr>
          <a:xfrm>
            <a:off x="6219390" y="2933950"/>
            <a:ext cx="1784463" cy="400110"/>
          </a:xfrm>
          <a:prstGeom prst="rect">
            <a:avLst/>
          </a:prstGeom>
        </p:spPr>
        <p:txBody>
          <a:bodyPr wrap="none">
            <a:spAutoFit/>
          </a:bodyPr>
          <a:lstStyle/>
          <a:p>
            <a:r>
              <a:rPr lang="en-US" altLang="en-US" sz="2000" b="1" i="1" dirty="0">
                <a:solidFill>
                  <a:srgbClr val="00B050"/>
                </a:solidFill>
                <a:latin typeface="Open Sans"/>
              </a:rPr>
              <a:t>= 630 000 (J) </a:t>
            </a:r>
            <a:endParaRPr lang="vi-VN" sz="2000" b="1" i="1" dirty="0">
              <a:solidFill>
                <a:srgbClr val="00B050"/>
              </a:solidFill>
            </a:endParaRPr>
          </a:p>
        </p:txBody>
      </p:sp>
    </p:spTree>
    <p:extLst>
      <p:ext uri="{BB962C8B-B14F-4D97-AF65-F5344CB8AC3E}">
        <p14:creationId xmlns:p14="http://schemas.microsoft.com/office/powerpoint/2010/main" val="26210170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fade">
                                      <p:cBhvr>
                                        <p:cTn id="62" dur="500"/>
                                        <p:tgtEl>
                                          <p:spTgt spid="16"/>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fade">
                                      <p:cBhvr>
                                        <p:cTn id="67" dur="500"/>
                                        <p:tgtEl>
                                          <p:spTgt spid="17"/>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barn(inVertical)">
                                      <p:cBhvr>
                                        <p:cTn id="72" dur="500"/>
                                        <p:tgtEl>
                                          <p:spTgt spid="19"/>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24"/>
                                        </p:tgtEl>
                                        <p:attrNameLst>
                                          <p:attrName>style.visibility</p:attrName>
                                        </p:attrNameLst>
                                      </p:cBhvr>
                                      <p:to>
                                        <p:strVal val="visible"/>
                                      </p:to>
                                    </p:set>
                                    <p:animEffect transition="in" filter="barn(inVertical)">
                                      <p:cBhvr>
                                        <p:cTn id="77" dur="500"/>
                                        <p:tgtEl>
                                          <p:spTgt spid="24"/>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21"/>
                                        </p:tgtEl>
                                        <p:attrNameLst>
                                          <p:attrName>style.visibility</p:attrName>
                                        </p:attrNameLst>
                                      </p:cBhvr>
                                      <p:to>
                                        <p:strVal val="visible"/>
                                      </p:to>
                                    </p:set>
                                    <p:animEffect transition="in" filter="barn(inVertical)">
                                      <p:cBhvr>
                                        <p:cTn id="82" dur="500"/>
                                        <p:tgtEl>
                                          <p:spTgt spid="21"/>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11"/>
                                        </p:tgtEl>
                                        <p:attrNameLst>
                                          <p:attrName>style.visibility</p:attrName>
                                        </p:attrNameLst>
                                      </p:cBhvr>
                                      <p:to>
                                        <p:strVal val="visible"/>
                                      </p:to>
                                    </p:set>
                                    <p:animEffect transition="in" filter="barn(inVertical)">
                                      <p:cBhvr>
                                        <p:cTn id="87" dur="500"/>
                                        <p:tgtEl>
                                          <p:spTgt spid="11"/>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23"/>
                                        </p:tgtEl>
                                        <p:attrNameLst>
                                          <p:attrName>style.visibility</p:attrName>
                                        </p:attrNameLst>
                                      </p:cBhvr>
                                      <p:to>
                                        <p:strVal val="visible"/>
                                      </p:to>
                                    </p:set>
                                    <p:animEffect transition="in" filter="barn(inVertical)">
                                      <p:cBhvr>
                                        <p:cTn id="92" dur="500"/>
                                        <p:tgtEl>
                                          <p:spTgt spid="23"/>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26"/>
                                        </p:tgtEl>
                                        <p:attrNameLst>
                                          <p:attrName>style.visibility</p:attrName>
                                        </p:attrNameLst>
                                      </p:cBhvr>
                                      <p:to>
                                        <p:strVal val="visible"/>
                                      </p:to>
                                    </p:set>
                                    <p:animEffect transition="in" filter="barn(inVertical)">
                                      <p:cBhvr>
                                        <p:cTn id="97" dur="500"/>
                                        <p:tgtEl>
                                          <p:spTgt spid="26"/>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6"/>
                                        </p:tgtEl>
                                        <p:attrNameLst>
                                          <p:attrName>style.visibility</p:attrName>
                                        </p:attrNameLst>
                                      </p:cBhvr>
                                      <p:to>
                                        <p:strVal val="visible"/>
                                      </p:to>
                                    </p:set>
                                    <p:animEffect transition="in" filter="barn(inVertical)">
                                      <p:cBhvr>
                                        <p:cTn id="102" dur="500"/>
                                        <p:tgtEl>
                                          <p:spTgt spid="6"/>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7"/>
                                        </p:tgtEl>
                                        <p:attrNameLst>
                                          <p:attrName>style.visibility</p:attrName>
                                        </p:attrNameLst>
                                      </p:cBhvr>
                                      <p:to>
                                        <p:strVal val="visible"/>
                                      </p:to>
                                    </p:set>
                                    <p:animEffect transition="in" filter="barn(inVertical)">
                                      <p:cBhvr>
                                        <p:cTn id="107" dur="500"/>
                                        <p:tgtEl>
                                          <p:spTgt spid="7"/>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8"/>
                                        </p:tgtEl>
                                        <p:attrNameLst>
                                          <p:attrName>style.visibility</p:attrName>
                                        </p:attrNameLst>
                                      </p:cBhvr>
                                      <p:to>
                                        <p:strVal val="visible"/>
                                      </p:to>
                                    </p:set>
                                    <p:animEffect transition="in" filter="barn(inVertical)">
                                      <p:cBhvr>
                                        <p:cTn id="1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9" grpId="0"/>
      <p:bldP spid="21" grpId="0"/>
      <p:bldP spid="23" grpId="0"/>
      <p:bldP spid="24" grpId="0"/>
      <p:bldP spid="26" grpId="0"/>
      <p:bldP spid="6" grpId="0"/>
      <p:bldP spid="7" grpId="0"/>
      <p:bldP spid="8"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634918" y="90881"/>
            <a:ext cx="11046091" cy="2145268"/>
          </a:xfrm>
          <a:prstGeom prst="roundRect">
            <a:avLst/>
          </a:prstGeom>
          <a:solidFill>
            <a:schemeClr val="accent2">
              <a:lumMod val="20000"/>
              <a:lumOff val="80000"/>
            </a:schemeClr>
          </a:solidFill>
          <a:ln w="28575">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sz="2000" b="1" i="1" dirty="0"/>
              <a:t>Bài 12: Khi mắc một bàn là vào hiệu điện thế 110V thì dòng điện chạy qua nó có cường độ 5A. Bàn là này được sử dụng trung bình 15 phút mỗi ngày.</a:t>
            </a:r>
          </a:p>
          <a:p>
            <a:r>
              <a:rPr lang="vi-VN" sz="2000" b="1" i="1" dirty="0"/>
              <a:t>a) Tính công suất tiêu thụ của bàn là này theo đơn vị W</a:t>
            </a:r>
          </a:p>
          <a:p>
            <a:r>
              <a:rPr lang="vi-VN" sz="2000" b="1" i="1" dirty="0"/>
              <a:t>b) Tính điện năng mà bàn là này tiêu thụ trong 30 ngày tính theo đơn vị kW.h</a:t>
            </a:r>
          </a:p>
          <a:p>
            <a:r>
              <a:rPr lang="vi-VN" sz="2000" b="1" i="1" dirty="0"/>
              <a:t>c) Tính nhiệt lượng bàn là tỏa ra trong 30 ngày theo đơn vị kJ, cho rằng điện năng mà bàn là này tiêu thụ được biến đổi hoàn toàn thành nhiệt năng</a:t>
            </a:r>
          </a:p>
        </p:txBody>
      </p:sp>
      <p:sp>
        <p:nvSpPr>
          <p:cNvPr id="113717" name="Text Box 53"/>
          <p:cNvSpPr txBox="1">
            <a:spLocks noChangeArrowheads="1"/>
          </p:cNvSpPr>
          <p:nvPr/>
        </p:nvSpPr>
        <p:spPr bwMode="auto">
          <a:xfrm>
            <a:off x="950836" y="2243297"/>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a:off x="3225064" y="2362200"/>
            <a:ext cx="25399" cy="4445000"/>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3302894" y="2243297"/>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Giải:</a:t>
            </a:r>
          </a:p>
        </p:txBody>
      </p:sp>
      <p:sp>
        <p:nvSpPr>
          <p:cNvPr id="6" name="Rectangle 5"/>
          <p:cNvSpPr/>
          <p:nvPr/>
        </p:nvSpPr>
        <p:spPr>
          <a:xfrm>
            <a:off x="963535" y="2684979"/>
            <a:ext cx="2274228" cy="3323987"/>
          </a:xfrm>
          <a:prstGeom prst="rect">
            <a:avLst/>
          </a:prstGeom>
        </p:spPr>
        <p:txBody>
          <a:bodyPr wrap="square">
            <a:spAutoFit/>
          </a:bodyPr>
          <a:lstStyle/>
          <a:p>
            <a:pPr algn="just">
              <a:lnSpc>
                <a:spcPct val="150000"/>
              </a:lnSpc>
            </a:pPr>
            <a:r>
              <a:rPr lang="en-US" sz="2000" b="1" i="1" dirty="0">
                <a:solidFill>
                  <a:srgbClr val="00B050"/>
                </a:solidFill>
                <a:effectLst/>
                <a:latin typeface="Open Sans"/>
              </a:rPr>
              <a:t>U = </a:t>
            </a:r>
            <a:r>
              <a:rPr lang="en-US" sz="2000" b="1" i="1" dirty="0" smtClean="0">
                <a:solidFill>
                  <a:srgbClr val="00B050"/>
                </a:solidFill>
                <a:effectLst/>
                <a:latin typeface="Open Sans"/>
              </a:rPr>
              <a:t>110V</a:t>
            </a:r>
          </a:p>
          <a:p>
            <a:pPr algn="just">
              <a:lnSpc>
                <a:spcPct val="150000"/>
              </a:lnSpc>
            </a:pPr>
            <a:r>
              <a:rPr lang="en-US" sz="2000" b="1" i="1" dirty="0" smtClean="0">
                <a:solidFill>
                  <a:srgbClr val="00B050"/>
                </a:solidFill>
                <a:effectLst/>
                <a:latin typeface="Open Sans"/>
              </a:rPr>
              <a:t>I </a:t>
            </a:r>
            <a:r>
              <a:rPr lang="en-US" sz="2000" b="1" i="1" dirty="0">
                <a:solidFill>
                  <a:srgbClr val="00B050"/>
                </a:solidFill>
                <a:effectLst/>
                <a:latin typeface="Open Sans"/>
              </a:rPr>
              <a:t>= </a:t>
            </a:r>
            <a:r>
              <a:rPr lang="en-US" sz="2000" b="1" i="1" dirty="0" smtClean="0">
                <a:solidFill>
                  <a:srgbClr val="00B050"/>
                </a:solidFill>
                <a:effectLst/>
                <a:latin typeface="Open Sans"/>
              </a:rPr>
              <a:t>5A</a:t>
            </a:r>
            <a:endParaRPr lang="en-US" sz="2000" b="1" i="1" dirty="0">
              <a:solidFill>
                <a:srgbClr val="00B050"/>
              </a:solidFill>
              <a:effectLst/>
              <a:latin typeface="Open Sans"/>
            </a:endParaRPr>
          </a:p>
          <a:p>
            <a:pPr algn="just">
              <a:lnSpc>
                <a:spcPct val="150000"/>
              </a:lnSpc>
            </a:pPr>
            <a:r>
              <a:rPr lang="en-US" sz="2000" b="1" i="1" dirty="0" smtClean="0">
                <a:solidFill>
                  <a:srgbClr val="00B050"/>
                </a:solidFill>
                <a:effectLst/>
                <a:latin typeface="Open Sans"/>
              </a:rPr>
              <a:t>t = 30ngày.15 ph</a:t>
            </a:r>
          </a:p>
          <a:p>
            <a:pPr algn="just">
              <a:lnSpc>
                <a:spcPct val="150000"/>
              </a:lnSpc>
            </a:pPr>
            <a:r>
              <a:rPr lang="en-US" sz="2000" b="1" i="1" dirty="0">
                <a:solidFill>
                  <a:srgbClr val="00B050"/>
                </a:solidFill>
                <a:latin typeface="Open Sans"/>
              </a:rPr>
              <a:t> </a:t>
            </a:r>
            <a:r>
              <a:rPr lang="en-US" sz="2000" b="1" i="1" dirty="0" smtClean="0">
                <a:solidFill>
                  <a:srgbClr val="00B050"/>
                </a:solidFill>
                <a:latin typeface="Open Sans"/>
              </a:rPr>
              <a:t>  </a:t>
            </a:r>
            <a:r>
              <a:rPr lang="en-US" sz="2000" b="1" i="1" dirty="0" smtClean="0">
                <a:solidFill>
                  <a:srgbClr val="00B050"/>
                </a:solidFill>
                <a:effectLst/>
                <a:latin typeface="Open Sans"/>
              </a:rPr>
              <a:t>= 450ph </a:t>
            </a:r>
            <a:r>
              <a:rPr lang="en-US" sz="2000" b="1" i="1" dirty="0">
                <a:solidFill>
                  <a:srgbClr val="00B050"/>
                </a:solidFill>
                <a:effectLst/>
                <a:latin typeface="Open Sans"/>
              </a:rPr>
              <a:t>= </a:t>
            </a:r>
            <a:r>
              <a:rPr lang="en-US" sz="2000" b="1" i="1" dirty="0" smtClean="0">
                <a:solidFill>
                  <a:srgbClr val="00B050"/>
                </a:solidFill>
                <a:effectLst/>
                <a:latin typeface="Open Sans"/>
              </a:rPr>
              <a:t>7,5h</a:t>
            </a:r>
            <a:endParaRPr lang="en-US" sz="2000" b="1" i="1" dirty="0">
              <a:solidFill>
                <a:srgbClr val="00B050"/>
              </a:solidFill>
              <a:effectLst/>
              <a:latin typeface="Open Sans"/>
            </a:endParaRPr>
          </a:p>
          <a:p>
            <a:pPr algn="just">
              <a:lnSpc>
                <a:spcPct val="150000"/>
              </a:lnSpc>
            </a:pPr>
            <a:r>
              <a:rPr lang="en-US" sz="2000" b="1" i="1" dirty="0" smtClean="0">
                <a:solidFill>
                  <a:srgbClr val="00B050"/>
                </a:solidFill>
                <a:effectLst/>
                <a:latin typeface="Open Sans"/>
              </a:rPr>
              <a:t>a</a:t>
            </a:r>
            <a:r>
              <a:rPr lang="en-US" sz="2000" b="1" i="1" dirty="0">
                <a:solidFill>
                  <a:srgbClr val="00B050"/>
                </a:solidFill>
                <a:effectLst/>
                <a:latin typeface="Open Sans"/>
              </a:rPr>
              <a:t>) P = ?</a:t>
            </a:r>
            <a:r>
              <a:rPr lang="en-US" sz="2000" b="1" i="1" dirty="0" smtClean="0">
                <a:solidFill>
                  <a:srgbClr val="00B050"/>
                </a:solidFill>
                <a:effectLst/>
                <a:latin typeface="Open Sans"/>
              </a:rPr>
              <a:t>W</a:t>
            </a:r>
            <a:endParaRPr lang="en-US" sz="2000" b="1" i="1" dirty="0">
              <a:solidFill>
                <a:srgbClr val="00B050"/>
              </a:solidFill>
              <a:effectLst/>
              <a:latin typeface="Open Sans"/>
            </a:endParaRPr>
          </a:p>
          <a:p>
            <a:pPr algn="just">
              <a:lnSpc>
                <a:spcPct val="150000"/>
              </a:lnSpc>
            </a:pPr>
            <a:r>
              <a:rPr lang="en-US" sz="2000" b="1" i="1" dirty="0">
                <a:solidFill>
                  <a:srgbClr val="00B050"/>
                </a:solidFill>
                <a:effectLst/>
                <a:latin typeface="Open Sans"/>
              </a:rPr>
              <a:t>b) A = ? </a:t>
            </a:r>
            <a:r>
              <a:rPr lang="en-US" sz="2000" b="1" i="1" dirty="0" err="1">
                <a:solidFill>
                  <a:srgbClr val="00B050"/>
                </a:solidFill>
                <a:effectLst/>
                <a:latin typeface="Open Sans"/>
              </a:rPr>
              <a:t>kW.h</a:t>
            </a:r>
            <a:endParaRPr lang="en-US" sz="2000" b="1" i="1" dirty="0">
              <a:solidFill>
                <a:srgbClr val="00B050"/>
              </a:solidFill>
              <a:effectLst/>
              <a:latin typeface="Open Sans"/>
            </a:endParaRPr>
          </a:p>
          <a:p>
            <a:pPr algn="just">
              <a:lnSpc>
                <a:spcPct val="150000"/>
              </a:lnSpc>
            </a:pPr>
            <a:r>
              <a:rPr lang="en-US" sz="2000" b="1" i="1" dirty="0">
                <a:solidFill>
                  <a:srgbClr val="00B050"/>
                </a:solidFill>
                <a:effectLst/>
                <a:latin typeface="Open Sans"/>
              </a:rPr>
              <a:t>c) Q = ? kJ</a:t>
            </a:r>
          </a:p>
        </p:txBody>
      </p:sp>
      <p:sp>
        <p:nvSpPr>
          <p:cNvPr id="2" name="Rectangle 1"/>
          <p:cNvSpPr/>
          <p:nvPr/>
        </p:nvSpPr>
        <p:spPr>
          <a:xfrm>
            <a:off x="3250462" y="2740224"/>
            <a:ext cx="4213013" cy="400110"/>
          </a:xfrm>
          <a:prstGeom prst="rect">
            <a:avLst/>
          </a:prstGeom>
        </p:spPr>
        <p:txBody>
          <a:bodyPr wrap="none">
            <a:spAutoFit/>
          </a:bodyPr>
          <a:lstStyle/>
          <a:p>
            <a:r>
              <a:rPr lang="vi-VN" sz="2000" b="1" i="1" dirty="0">
                <a:solidFill>
                  <a:srgbClr val="00B050"/>
                </a:solidFill>
                <a:latin typeface="Open Sans"/>
              </a:rPr>
              <a:t>a) Công suất tiêu thụ của bàn là: </a:t>
            </a:r>
            <a:endParaRPr lang="vi-VN" sz="2000" b="1" i="1" dirty="0">
              <a:solidFill>
                <a:srgbClr val="00B050"/>
              </a:solidFill>
            </a:endParaRPr>
          </a:p>
        </p:txBody>
      </p:sp>
      <p:sp>
        <p:nvSpPr>
          <p:cNvPr id="5" name="Rectangle 4"/>
          <p:cNvSpPr/>
          <p:nvPr/>
        </p:nvSpPr>
        <p:spPr>
          <a:xfrm>
            <a:off x="3587195" y="3202008"/>
            <a:ext cx="1034386" cy="400110"/>
          </a:xfrm>
          <a:prstGeom prst="rect">
            <a:avLst/>
          </a:prstGeom>
        </p:spPr>
        <p:txBody>
          <a:bodyPr wrap="none">
            <a:spAutoFit/>
          </a:bodyPr>
          <a:lstStyle/>
          <a:p>
            <a:r>
              <a:rPr lang="vi-VN" sz="2000" b="1" i="1" dirty="0">
                <a:solidFill>
                  <a:srgbClr val="00B050"/>
                </a:solidFill>
                <a:latin typeface="Open Sans"/>
              </a:rPr>
              <a:t>P = U.I </a:t>
            </a:r>
            <a:endParaRPr lang="vi-VN" sz="2000" b="1" i="1" dirty="0">
              <a:solidFill>
                <a:srgbClr val="00B050"/>
              </a:solidFill>
            </a:endParaRPr>
          </a:p>
        </p:txBody>
      </p:sp>
      <p:sp>
        <p:nvSpPr>
          <p:cNvPr id="8" name="Rectangle 7"/>
          <p:cNvSpPr/>
          <p:nvPr/>
        </p:nvSpPr>
        <p:spPr>
          <a:xfrm>
            <a:off x="4490827" y="3202008"/>
            <a:ext cx="1096967" cy="400110"/>
          </a:xfrm>
          <a:prstGeom prst="rect">
            <a:avLst/>
          </a:prstGeom>
        </p:spPr>
        <p:txBody>
          <a:bodyPr wrap="none">
            <a:spAutoFit/>
          </a:bodyPr>
          <a:lstStyle/>
          <a:p>
            <a:r>
              <a:rPr lang="vi-VN" sz="2000" b="1" i="1" dirty="0">
                <a:solidFill>
                  <a:srgbClr val="00B050"/>
                </a:solidFill>
                <a:latin typeface="Open Sans"/>
              </a:rPr>
              <a:t>= 110.5 </a:t>
            </a:r>
            <a:endParaRPr lang="vi-VN" sz="2000" b="1" i="1" dirty="0">
              <a:solidFill>
                <a:srgbClr val="00B050"/>
              </a:solidFill>
            </a:endParaRPr>
          </a:p>
        </p:txBody>
      </p:sp>
      <p:sp>
        <p:nvSpPr>
          <p:cNvPr id="11" name="Rectangle 10"/>
          <p:cNvSpPr/>
          <p:nvPr/>
        </p:nvSpPr>
        <p:spPr>
          <a:xfrm>
            <a:off x="5525213" y="3195019"/>
            <a:ext cx="2417650" cy="400110"/>
          </a:xfrm>
          <a:prstGeom prst="rect">
            <a:avLst/>
          </a:prstGeom>
        </p:spPr>
        <p:txBody>
          <a:bodyPr wrap="none">
            <a:spAutoFit/>
          </a:bodyPr>
          <a:lstStyle/>
          <a:p>
            <a:r>
              <a:rPr lang="vi-VN" sz="2000" b="1" i="1" dirty="0">
                <a:solidFill>
                  <a:srgbClr val="00B050"/>
                </a:solidFill>
                <a:latin typeface="Open Sans"/>
              </a:rPr>
              <a:t>= </a:t>
            </a:r>
            <a:r>
              <a:rPr lang="vi-VN" sz="2000" b="1" i="1" dirty="0" smtClean="0">
                <a:solidFill>
                  <a:srgbClr val="00B050"/>
                </a:solidFill>
                <a:latin typeface="Open Sans"/>
              </a:rPr>
              <a:t>550</a:t>
            </a:r>
            <a:r>
              <a:rPr lang="en-US" sz="2000" b="1" i="1" dirty="0" smtClean="0">
                <a:solidFill>
                  <a:srgbClr val="00B050"/>
                </a:solidFill>
                <a:latin typeface="Open Sans"/>
              </a:rPr>
              <a:t>(</a:t>
            </a:r>
            <a:r>
              <a:rPr lang="vi-VN" sz="2000" b="1" i="1" dirty="0" smtClean="0">
                <a:solidFill>
                  <a:srgbClr val="00B050"/>
                </a:solidFill>
                <a:latin typeface="Open Sans"/>
              </a:rPr>
              <a:t>W</a:t>
            </a:r>
            <a:r>
              <a:rPr lang="en-US" sz="2000" b="1" i="1" dirty="0" smtClean="0">
                <a:solidFill>
                  <a:srgbClr val="00B050"/>
                </a:solidFill>
                <a:latin typeface="Open Sans"/>
              </a:rPr>
              <a:t>)</a:t>
            </a:r>
            <a:r>
              <a:rPr lang="vi-VN" sz="2000" b="1" i="1" dirty="0" smtClean="0">
                <a:solidFill>
                  <a:srgbClr val="00B050"/>
                </a:solidFill>
                <a:latin typeface="Open Sans"/>
              </a:rPr>
              <a:t> </a:t>
            </a:r>
            <a:r>
              <a:rPr lang="vi-VN" sz="2000" b="1" i="1" dirty="0">
                <a:solidFill>
                  <a:srgbClr val="00B050"/>
                </a:solidFill>
                <a:latin typeface="Open Sans"/>
              </a:rPr>
              <a:t>= </a:t>
            </a:r>
            <a:r>
              <a:rPr lang="vi-VN" sz="2000" b="1" i="1" dirty="0" smtClean="0">
                <a:solidFill>
                  <a:srgbClr val="00B050"/>
                </a:solidFill>
                <a:latin typeface="Open Sans"/>
              </a:rPr>
              <a:t>0,55kW</a:t>
            </a:r>
            <a:endParaRPr lang="vi-VN" sz="2000" b="1" i="1" dirty="0">
              <a:solidFill>
                <a:srgbClr val="00B050"/>
              </a:solidFill>
              <a:latin typeface="Open Sans"/>
            </a:endParaRPr>
          </a:p>
        </p:txBody>
      </p:sp>
      <p:sp>
        <p:nvSpPr>
          <p:cNvPr id="12" name="Rectangle 11"/>
          <p:cNvSpPr/>
          <p:nvPr/>
        </p:nvSpPr>
        <p:spPr>
          <a:xfrm>
            <a:off x="3225064" y="3793391"/>
            <a:ext cx="5822428" cy="400110"/>
          </a:xfrm>
          <a:prstGeom prst="rect">
            <a:avLst/>
          </a:prstGeom>
        </p:spPr>
        <p:txBody>
          <a:bodyPr wrap="none">
            <a:spAutoFit/>
          </a:bodyPr>
          <a:lstStyle/>
          <a:p>
            <a:pPr algn="just"/>
            <a:r>
              <a:rPr lang="vi-VN" sz="2000" b="1" i="1" dirty="0">
                <a:solidFill>
                  <a:srgbClr val="00B050"/>
                </a:solidFill>
                <a:latin typeface="Open Sans"/>
              </a:rPr>
              <a:t>b) Điện năng mà bàn là tiêu thụ trong 30 </a:t>
            </a:r>
            <a:r>
              <a:rPr lang="vi-VN" sz="2000" b="1" i="1" dirty="0" smtClean="0">
                <a:solidFill>
                  <a:srgbClr val="00B050"/>
                </a:solidFill>
                <a:latin typeface="Open Sans"/>
              </a:rPr>
              <a:t>ngày:</a:t>
            </a:r>
            <a:endParaRPr lang="vi-VN" sz="2000" b="1" i="1" dirty="0">
              <a:solidFill>
                <a:srgbClr val="00B050"/>
              </a:solidFill>
              <a:latin typeface="Open Sans"/>
            </a:endParaRPr>
          </a:p>
        </p:txBody>
      </p:sp>
      <p:sp>
        <p:nvSpPr>
          <p:cNvPr id="13" name="Rectangle 12"/>
          <p:cNvSpPr/>
          <p:nvPr/>
        </p:nvSpPr>
        <p:spPr>
          <a:xfrm>
            <a:off x="3587943" y="4280477"/>
            <a:ext cx="1015727" cy="400110"/>
          </a:xfrm>
          <a:prstGeom prst="rect">
            <a:avLst/>
          </a:prstGeom>
        </p:spPr>
        <p:txBody>
          <a:bodyPr wrap="none">
            <a:spAutoFit/>
          </a:bodyPr>
          <a:lstStyle/>
          <a:p>
            <a:r>
              <a:rPr lang="vi-VN" sz="2000" b="1" i="1" dirty="0">
                <a:solidFill>
                  <a:srgbClr val="00B050"/>
                </a:solidFill>
                <a:latin typeface="Open Sans"/>
              </a:rPr>
              <a:t>A = P.t </a:t>
            </a:r>
            <a:endParaRPr lang="vi-VN" sz="2000" b="1" i="1" dirty="0">
              <a:solidFill>
                <a:srgbClr val="00B050"/>
              </a:solidFill>
            </a:endParaRPr>
          </a:p>
        </p:txBody>
      </p:sp>
      <p:sp>
        <p:nvSpPr>
          <p:cNvPr id="14" name="Rectangle 13"/>
          <p:cNvSpPr/>
          <p:nvPr/>
        </p:nvSpPr>
        <p:spPr>
          <a:xfrm>
            <a:off x="4621581" y="4278384"/>
            <a:ext cx="1399742" cy="400110"/>
          </a:xfrm>
          <a:prstGeom prst="rect">
            <a:avLst/>
          </a:prstGeom>
        </p:spPr>
        <p:txBody>
          <a:bodyPr wrap="none">
            <a:spAutoFit/>
          </a:bodyPr>
          <a:lstStyle/>
          <a:p>
            <a:r>
              <a:rPr lang="vi-VN" sz="2000" b="1" i="1" dirty="0">
                <a:solidFill>
                  <a:srgbClr val="00B050"/>
                </a:solidFill>
                <a:latin typeface="Open Sans"/>
              </a:rPr>
              <a:t>= </a:t>
            </a:r>
            <a:r>
              <a:rPr lang="vi-VN" sz="2000" b="1" i="1" dirty="0" smtClean="0">
                <a:solidFill>
                  <a:srgbClr val="00B050"/>
                </a:solidFill>
                <a:latin typeface="Open Sans"/>
              </a:rPr>
              <a:t>0,55.7,5 </a:t>
            </a:r>
            <a:endParaRPr lang="vi-VN" sz="2000" b="1" i="1" dirty="0">
              <a:solidFill>
                <a:srgbClr val="00B050"/>
              </a:solidFill>
            </a:endParaRPr>
          </a:p>
        </p:txBody>
      </p:sp>
      <p:sp>
        <p:nvSpPr>
          <p:cNvPr id="15" name="Rectangle 14"/>
          <p:cNvSpPr/>
          <p:nvPr/>
        </p:nvSpPr>
        <p:spPr>
          <a:xfrm>
            <a:off x="5758508" y="4278384"/>
            <a:ext cx="1879232" cy="400110"/>
          </a:xfrm>
          <a:prstGeom prst="rect">
            <a:avLst/>
          </a:prstGeom>
        </p:spPr>
        <p:txBody>
          <a:bodyPr wrap="none">
            <a:spAutoFit/>
          </a:bodyPr>
          <a:lstStyle/>
          <a:p>
            <a:pPr algn="just"/>
            <a:r>
              <a:rPr lang="vi-VN" sz="2000" b="1" i="1" dirty="0">
                <a:solidFill>
                  <a:srgbClr val="00B050"/>
                </a:solidFill>
                <a:latin typeface="Open Sans"/>
              </a:rPr>
              <a:t>= 4,125 </a:t>
            </a:r>
            <a:r>
              <a:rPr lang="en-US" sz="2000" b="1" i="1" dirty="0" smtClean="0">
                <a:solidFill>
                  <a:srgbClr val="00B050"/>
                </a:solidFill>
                <a:latin typeface="Open Sans"/>
              </a:rPr>
              <a:t>(</a:t>
            </a:r>
            <a:r>
              <a:rPr lang="vi-VN" sz="2000" b="1" i="1" dirty="0" smtClean="0">
                <a:solidFill>
                  <a:srgbClr val="00B050"/>
                </a:solidFill>
                <a:latin typeface="Open Sans"/>
              </a:rPr>
              <a:t>kW.h</a:t>
            </a:r>
            <a:r>
              <a:rPr lang="en-US" sz="2000" b="1" i="1" dirty="0" smtClean="0">
                <a:solidFill>
                  <a:srgbClr val="00B050"/>
                </a:solidFill>
                <a:latin typeface="Open Sans"/>
              </a:rPr>
              <a:t>)</a:t>
            </a:r>
            <a:endParaRPr lang="vi-VN" sz="2000" b="1" i="1" dirty="0">
              <a:solidFill>
                <a:srgbClr val="00B050"/>
              </a:solidFill>
              <a:latin typeface="Open Sans"/>
            </a:endParaRPr>
          </a:p>
        </p:txBody>
      </p:sp>
      <p:sp>
        <p:nvSpPr>
          <p:cNvPr id="16" name="Rectangle 15"/>
          <p:cNvSpPr/>
          <p:nvPr/>
        </p:nvSpPr>
        <p:spPr>
          <a:xfrm>
            <a:off x="3266727" y="4871860"/>
            <a:ext cx="4110421" cy="400110"/>
          </a:xfrm>
          <a:prstGeom prst="rect">
            <a:avLst/>
          </a:prstGeom>
        </p:spPr>
        <p:txBody>
          <a:bodyPr wrap="none">
            <a:spAutoFit/>
          </a:bodyPr>
          <a:lstStyle/>
          <a:p>
            <a:pPr algn="just"/>
            <a:r>
              <a:rPr lang="vi-VN" sz="2000" b="1" i="1" dirty="0">
                <a:solidFill>
                  <a:srgbClr val="00B050"/>
                </a:solidFill>
                <a:latin typeface="Open Sans"/>
              </a:rPr>
              <a:t>c) Nhiệt lượng tỏa ra của bàn là:</a:t>
            </a:r>
            <a:endParaRPr lang="vi-VN" sz="2000" b="1" i="1" dirty="0">
              <a:solidFill>
                <a:srgbClr val="00B050"/>
              </a:solidFill>
              <a:latin typeface="Open Sans"/>
            </a:endParaRPr>
          </a:p>
        </p:txBody>
      </p:sp>
      <p:sp>
        <p:nvSpPr>
          <p:cNvPr id="17" name="Rectangle 16"/>
          <p:cNvSpPr/>
          <p:nvPr/>
        </p:nvSpPr>
        <p:spPr>
          <a:xfrm>
            <a:off x="3657799" y="5366094"/>
            <a:ext cx="911083" cy="400110"/>
          </a:xfrm>
          <a:prstGeom prst="rect">
            <a:avLst/>
          </a:prstGeom>
        </p:spPr>
        <p:txBody>
          <a:bodyPr wrap="none">
            <a:spAutoFit/>
          </a:bodyPr>
          <a:lstStyle/>
          <a:p>
            <a:r>
              <a:rPr lang="vi-VN" sz="2000" b="1" i="1" dirty="0">
                <a:solidFill>
                  <a:srgbClr val="00B050"/>
                </a:solidFill>
                <a:latin typeface="Open Sans"/>
              </a:rPr>
              <a:t>Q </a:t>
            </a:r>
            <a:r>
              <a:rPr lang="vi-VN" sz="2000" b="1" i="1" dirty="0" smtClean="0">
                <a:solidFill>
                  <a:srgbClr val="00B050"/>
                </a:solidFill>
                <a:latin typeface="Open Sans"/>
              </a:rPr>
              <a:t>=</a:t>
            </a:r>
            <a:r>
              <a:rPr lang="en-US" sz="2000" b="1" i="1" dirty="0" smtClean="0">
                <a:solidFill>
                  <a:srgbClr val="00B050"/>
                </a:solidFill>
                <a:latin typeface="Open Sans"/>
              </a:rPr>
              <a:t> A</a:t>
            </a:r>
            <a:r>
              <a:rPr lang="vi-VN" sz="2000" b="1" i="1" dirty="0" smtClean="0">
                <a:solidFill>
                  <a:srgbClr val="00B050"/>
                </a:solidFill>
                <a:latin typeface="Open Sans"/>
              </a:rPr>
              <a:t> </a:t>
            </a:r>
            <a:endParaRPr lang="vi-VN" sz="2000" b="1" i="1" dirty="0">
              <a:solidFill>
                <a:srgbClr val="00B050"/>
              </a:solidFill>
            </a:endParaRPr>
          </a:p>
        </p:txBody>
      </p:sp>
      <p:sp>
        <p:nvSpPr>
          <p:cNvPr id="18" name="Rectangle 17"/>
          <p:cNvSpPr/>
          <p:nvPr/>
        </p:nvSpPr>
        <p:spPr>
          <a:xfrm>
            <a:off x="4378118" y="5358946"/>
            <a:ext cx="1779846" cy="400110"/>
          </a:xfrm>
          <a:prstGeom prst="rect">
            <a:avLst/>
          </a:prstGeom>
        </p:spPr>
        <p:txBody>
          <a:bodyPr wrap="none">
            <a:spAutoFit/>
          </a:bodyPr>
          <a:lstStyle/>
          <a:p>
            <a:r>
              <a:rPr lang="en-US" sz="2000" b="1" i="1" dirty="0">
                <a:solidFill>
                  <a:srgbClr val="00B050"/>
                </a:solidFill>
                <a:latin typeface="Open Sans"/>
              </a:rPr>
              <a:t>= </a:t>
            </a:r>
            <a:r>
              <a:rPr lang="vi-VN" sz="2000" b="1" i="1" dirty="0">
                <a:solidFill>
                  <a:srgbClr val="00B050"/>
                </a:solidFill>
                <a:latin typeface="Open Sans"/>
              </a:rPr>
              <a:t>4,125 kW.h </a:t>
            </a:r>
            <a:endParaRPr lang="vi-VN" sz="2000" b="1" i="1" dirty="0">
              <a:solidFill>
                <a:srgbClr val="00B050"/>
              </a:solidFill>
            </a:endParaRPr>
          </a:p>
        </p:txBody>
      </p:sp>
      <p:sp>
        <p:nvSpPr>
          <p:cNvPr id="19" name="Rectangle 18"/>
          <p:cNvSpPr/>
          <p:nvPr/>
        </p:nvSpPr>
        <p:spPr>
          <a:xfrm>
            <a:off x="5817339" y="5358946"/>
            <a:ext cx="1829347" cy="400110"/>
          </a:xfrm>
          <a:prstGeom prst="rect">
            <a:avLst/>
          </a:prstGeom>
        </p:spPr>
        <p:txBody>
          <a:bodyPr wrap="none">
            <a:spAutoFit/>
          </a:bodyPr>
          <a:lstStyle/>
          <a:p>
            <a:r>
              <a:rPr lang="vi-VN" sz="2000" b="1" i="1" dirty="0">
                <a:solidFill>
                  <a:srgbClr val="00B050"/>
                </a:solidFill>
                <a:latin typeface="Open Sans"/>
              </a:rPr>
              <a:t>= </a:t>
            </a:r>
            <a:r>
              <a:rPr lang="vi-VN" sz="2000" b="1" i="1" dirty="0" smtClean="0">
                <a:solidFill>
                  <a:srgbClr val="00B050"/>
                </a:solidFill>
                <a:latin typeface="Open Sans"/>
              </a:rPr>
              <a:t>14850000</a:t>
            </a:r>
            <a:r>
              <a:rPr lang="en-US" sz="2000" b="1" i="1" dirty="0" smtClean="0">
                <a:solidFill>
                  <a:srgbClr val="00B050"/>
                </a:solidFill>
                <a:latin typeface="Open Sans"/>
              </a:rPr>
              <a:t> </a:t>
            </a:r>
            <a:r>
              <a:rPr lang="vi-VN" sz="2000" b="1" i="1" dirty="0" smtClean="0">
                <a:solidFill>
                  <a:srgbClr val="00B050"/>
                </a:solidFill>
                <a:latin typeface="Open Sans"/>
              </a:rPr>
              <a:t>J </a:t>
            </a:r>
            <a:endParaRPr lang="vi-VN" sz="2000" b="1" i="1" dirty="0">
              <a:solidFill>
                <a:srgbClr val="00B050"/>
              </a:solidFill>
            </a:endParaRPr>
          </a:p>
        </p:txBody>
      </p:sp>
      <p:sp>
        <p:nvSpPr>
          <p:cNvPr id="20" name="Rectangle 19"/>
          <p:cNvSpPr/>
          <p:nvPr/>
        </p:nvSpPr>
        <p:spPr>
          <a:xfrm>
            <a:off x="7393412" y="5333644"/>
            <a:ext cx="1473480" cy="400110"/>
          </a:xfrm>
          <a:prstGeom prst="rect">
            <a:avLst/>
          </a:prstGeom>
        </p:spPr>
        <p:txBody>
          <a:bodyPr wrap="none">
            <a:spAutoFit/>
          </a:bodyPr>
          <a:lstStyle/>
          <a:p>
            <a:pPr algn="just"/>
            <a:r>
              <a:rPr lang="vi-VN" sz="2000" b="1" i="1" dirty="0">
                <a:solidFill>
                  <a:srgbClr val="00B050"/>
                </a:solidFill>
                <a:latin typeface="Open Sans"/>
              </a:rPr>
              <a:t>= 14850 kJ</a:t>
            </a:r>
            <a:endParaRPr lang="vi-VN" sz="2000" b="1" i="1" dirty="0">
              <a:solidFill>
                <a:srgbClr val="00B050"/>
              </a:solidFill>
              <a:latin typeface="Open Sans"/>
            </a:endParaRPr>
          </a:p>
        </p:txBody>
      </p:sp>
    </p:spTree>
    <p:extLst>
      <p:ext uri="{BB962C8B-B14F-4D97-AF65-F5344CB8AC3E}">
        <p14:creationId xmlns:p14="http://schemas.microsoft.com/office/powerpoint/2010/main" val="6960400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fade">
                                      <p:cBhvr>
                                        <p:cTn id="42" dur="500"/>
                                        <p:tgtEl>
                                          <p:spTgt spid="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fade">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500"/>
                                        <p:tgtEl>
                                          <p:spTgt spid="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500"/>
                                        <p:tgtEl>
                                          <p:spTgt spid="1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fade">
                                      <p:cBhvr>
                                        <p:cTn id="62" dur="500"/>
                                        <p:tgtEl>
                                          <p:spTgt spid="1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Effect transition="in" filter="fade">
                                      <p:cBhvr>
                                        <p:cTn id="67" dur="500"/>
                                        <p:tgtEl>
                                          <p:spTgt spid="13"/>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fade">
                                      <p:cBhvr>
                                        <p:cTn id="72" dur="500"/>
                                        <p:tgtEl>
                                          <p:spTgt spid="1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fade">
                                      <p:cBhvr>
                                        <p:cTn id="77" dur="500"/>
                                        <p:tgtEl>
                                          <p:spTgt spid="15"/>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fade">
                                      <p:cBhvr>
                                        <p:cTn id="82" dur="500"/>
                                        <p:tgtEl>
                                          <p:spTgt spid="16"/>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7"/>
                                        </p:tgtEl>
                                        <p:attrNameLst>
                                          <p:attrName>style.visibility</p:attrName>
                                        </p:attrNameLst>
                                      </p:cBhvr>
                                      <p:to>
                                        <p:strVal val="visible"/>
                                      </p:to>
                                    </p:set>
                                    <p:animEffect transition="in" filter="fade">
                                      <p:cBhvr>
                                        <p:cTn id="87" dur="500"/>
                                        <p:tgtEl>
                                          <p:spTgt spid="17"/>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18"/>
                                        </p:tgtEl>
                                        <p:attrNameLst>
                                          <p:attrName>style.visibility</p:attrName>
                                        </p:attrNameLst>
                                      </p:cBhvr>
                                      <p:to>
                                        <p:strVal val="visible"/>
                                      </p:to>
                                    </p:set>
                                    <p:animEffect transition="in" filter="fade">
                                      <p:cBhvr>
                                        <p:cTn id="92" dur="500"/>
                                        <p:tgtEl>
                                          <p:spTgt spid="18"/>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19"/>
                                        </p:tgtEl>
                                        <p:attrNameLst>
                                          <p:attrName>style.visibility</p:attrName>
                                        </p:attrNameLst>
                                      </p:cBhvr>
                                      <p:to>
                                        <p:strVal val="visible"/>
                                      </p:to>
                                    </p:set>
                                    <p:animEffect transition="in" filter="fade">
                                      <p:cBhvr>
                                        <p:cTn id="97" dur="500"/>
                                        <p:tgtEl>
                                          <p:spTgt spid="19"/>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20"/>
                                        </p:tgtEl>
                                        <p:attrNameLst>
                                          <p:attrName>style.visibility</p:attrName>
                                        </p:attrNameLst>
                                      </p:cBhvr>
                                      <p:to>
                                        <p:strVal val="visible"/>
                                      </p:to>
                                    </p:set>
                                    <p:animEffect transition="in" filter="fade">
                                      <p:cBhvr>
                                        <p:cTn id="10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8" grpId="0"/>
      <p:bldP spid="11" grpId="0"/>
      <p:bldP spid="12" grpId="0"/>
      <p:bldP spid="13" grpId="0"/>
      <p:bldP spid="14" grpId="0"/>
      <p:bldP spid="15" grpId="0"/>
      <p:bldP spid="16" grpId="0"/>
      <p:bldP spid="17" grpId="0"/>
      <p:bldP spid="18" grpId="0"/>
      <p:bldP spid="19" grpId="0"/>
      <p:bldP spid="20"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56032" y="138266"/>
            <a:ext cx="11801856" cy="2145268"/>
          </a:xfrm>
          <a:prstGeom prst="roundRect">
            <a:avLst/>
          </a:prstGeom>
          <a:solidFill>
            <a:schemeClr val="accent2">
              <a:lumMod val="20000"/>
              <a:lumOff val="80000"/>
            </a:schemeClr>
          </a:solidFill>
          <a:ln w="28575">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sz="2000" b="1" i="1" dirty="0"/>
              <a:t>Bài 13: Một bình nóng lạnh có ghi 220V – 1100W được sử dụng với hiệu điện thế 220V</a:t>
            </a:r>
            <a:endParaRPr lang="en-US" sz="2000" b="1" i="1" dirty="0"/>
          </a:p>
          <a:p>
            <a:r>
              <a:rPr lang="vi-VN" sz="2000" b="1" i="1" dirty="0"/>
              <a:t>a) Tính cường độ dòng điện chạy qua bình khi đó</a:t>
            </a:r>
          </a:p>
          <a:p>
            <a:r>
              <a:rPr lang="vi-VN" sz="2000" b="1" i="1" dirty="0"/>
              <a:t>b) Tính thời gian để bình đun sôi 10 lít nước từ nhiệt độ 20</a:t>
            </a:r>
            <a:r>
              <a:rPr lang="vi-VN" sz="2000" b="1" i="1" baseline="30000" dirty="0"/>
              <a:t>o</a:t>
            </a:r>
            <a:r>
              <a:rPr lang="vi-VN" sz="2000" b="1" i="1" dirty="0"/>
              <a:t>C, biết nhiệt dung riêng của nước là 4200J/kg.K và nhiệt lượng bị hao phí là rất nhỏ</a:t>
            </a:r>
          </a:p>
          <a:p>
            <a:r>
              <a:rPr lang="vi-VN" sz="2000" b="1" i="1" dirty="0"/>
              <a:t>c) Tính tiền điện phải trả cho việc sử dụng bình như trên trong 30 ngày , biết rằng thời gian sử dụng trung bình mỗi ngày là 1 giờ, và giá tiền điện là 1000đ/</a:t>
            </a:r>
            <a:r>
              <a:rPr lang="vi-VN" sz="2000" b="1" i="1" dirty="0" err="1"/>
              <a:t>kW.h</a:t>
            </a:r>
            <a:endParaRPr lang="vi-VN" sz="2000" b="1" i="1" dirty="0"/>
          </a:p>
        </p:txBody>
      </p:sp>
      <p:sp>
        <p:nvSpPr>
          <p:cNvPr id="113717" name="Text Box 53"/>
          <p:cNvSpPr txBox="1">
            <a:spLocks noChangeArrowheads="1"/>
          </p:cNvSpPr>
          <p:nvPr/>
        </p:nvSpPr>
        <p:spPr bwMode="auto">
          <a:xfrm>
            <a:off x="382295" y="2251202"/>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i="1" u="sng" dirty="0">
                <a:solidFill>
                  <a:srgbClr val="0000CC"/>
                </a:solidFill>
                <a:latin typeface="Times New Roman" panose="02020603050405020304" pitchFamily="18" charset="0"/>
              </a:rPr>
              <a:t>Tóm tắt:</a:t>
            </a:r>
          </a:p>
        </p:txBody>
      </p:sp>
      <p:cxnSp>
        <p:nvCxnSpPr>
          <p:cNvPr id="4" name="Straight Connector 3"/>
          <p:cNvCxnSpPr/>
          <p:nvPr/>
        </p:nvCxnSpPr>
        <p:spPr>
          <a:xfrm flipH="1">
            <a:off x="2764357" y="2316005"/>
            <a:ext cx="11175" cy="4254772"/>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775283" y="2224804"/>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i="1" u="sng" dirty="0">
                <a:solidFill>
                  <a:srgbClr val="0000CC"/>
                </a:solidFill>
                <a:latin typeface="Times New Roman" panose="02020603050405020304" pitchFamily="18" charset="0"/>
              </a:rPr>
              <a:t>Giải:</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2400" b="0" i="0" u="none" strike="noStrike" cap="none" normalizeH="0" baseline="0" dirty="0">
                <a:ln>
                  <a:noFill/>
                </a:ln>
                <a:solidFill>
                  <a:schemeClr val="tx1"/>
                </a:solidFill>
                <a:effectLst/>
                <a:latin typeface="Arial" panose="020B0604020202020204" pitchFamily="34" charset="0"/>
              </a:rPr>
              <a:t/>
            </a:r>
            <a:br>
              <a:rPr kumimoji="0" lang="en-US" altLang="en-US" sz="124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Rectangle 4"/>
              <p:cNvSpPr/>
              <p:nvPr/>
            </p:nvSpPr>
            <p:spPr>
              <a:xfrm>
                <a:off x="344425" y="2739265"/>
                <a:ext cx="2556223" cy="4014882"/>
              </a:xfrm>
              <a:prstGeom prst="rect">
                <a:avLst/>
              </a:prstGeom>
            </p:spPr>
            <p:txBody>
              <a:bodyPr wrap="square">
                <a:spAutoFit/>
              </a:bodyPr>
              <a:lstStyle/>
              <a:p>
                <a:pPr algn="just"/>
                <a:r>
                  <a:rPr lang="vi-VN" b="1" i="1" dirty="0">
                    <a:solidFill>
                      <a:srgbClr val="00B050"/>
                    </a:solidFill>
                    <a:effectLst/>
                    <a:latin typeface="Open Sans"/>
                  </a:rPr>
                  <a:t>U</a:t>
                </a:r>
                <a:r>
                  <a:rPr lang="vi-VN" b="1" i="1" baseline="-25000" dirty="0" err="1">
                    <a:solidFill>
                      <a:srgbClr val="00B050"/>
                    </a:solidFill>
                    <a:effectLst/>
                    <a:latin typeface="Open Sans"/>
                  </a:rPr>
                  <a:t>đm</a:t>
                </a:r>
                <a:r>
                  <a:rPr lang="vi-VN" b="1" i="1" dirty="0">
                    <a:solidFill>
                      <a:srgbClr val="00B050"/>
                    </a:solidFill>
                    <a:effectLst/>
                    <a:latin typeface="Open Sans"/>
                  </a:rPr>
                  <a:t> = 220V</a:t>
                </a:r>
              </a:p>
              <a:p>
                <a:pPr algn="just"/>
                <a:r>
                  <a:rPr lang="vi-VN" b="1" i="1" dirty="0" err="1">
                    <a:solidFill>
                      <a:srgbClr val="00B050"/>
                    </a:solidFill>
                    <a:effectLst/>
                    <a:latin typeface="Open Sans"/>
                  </a:rPr>
                  <a:t>P</a:t>
                </a:r>
                <a:r>
                  <a:rPr lang="vi-VN" b="1" i="1" baseline="-25000" dirty="0" err="1">
                    <a:solidFill>
                      <a:srgbClr val="00B050"/>
                    </a:solidFill>
                    <a:effectLst/>
                    <a:latin typeface="Open Sans"/>
                  </a:rPr>
                  <a:t>đm</a:t>
                </a:r>
                <a:r>
                  <a:rPr lang="vi-VN" b="1" i="1" dirty="0">
                    <a:solidFill>
                      <a:srgbClr val="00B050"/>
                    </a:solidFill>
                    <a:effectLst/>
                    <a:latin typeface="Open Sans"/>
                  </a:rPr>
                  <a:t> = 1100W</a:t>
                </a:r>
              </a:p>
              <a:p>
                <a:pPr algn="just"/>
                <a:r>
                  <a:rPr lang="vi-VN" b="1" i="1" dirty="0">
                    <a:solidFill>
                      <a:srgbClr val="00B050"/>
                    </a:solidFill>
                    <a:effectLst/>
                    <a:latin typeface="Open Sans"/>
                  </a:rPr>
                  <a:t>U = 220V</a:t>
                </a:r>
              </a:p>
              <a:p>
                <a:pPr algn="just"/>
                <a:r>
                  <a:rPr lang="vi-VN" b="1" i="1" dirty="0">
                    <a:solidFill>
                      <a:srgbClr val="00B050"/>
                    </a:solidFill>
                    <a:effectLst/>
                    <a:latin typeface="Open Sans"/>
                  </a:rPr>
                  <a:t>a) I = ?</a:t>
                </a:r>
              </a:p>
              <a:p>
                <a:pPr algn="just"/>
                <a:r>
                  <a:rPr lang="vi-VN" b="1" i="1" dirty="0">
                    <a:solidFill>
                      <a:srgbClr val="00B050"/>
                    </a:solidFill>
                    <a:effectLst/>
                    <a:latin typeface="Open Sans"/>
                  </a:rPr>
                  <a:t>b) V = 10 </a:t>
                </a:r>
                <a:r>
                  <a:rPr lang="vi-VN" b="1" i="1" dirty="0" err="1">
                    <a:solidFill>
                      <a:srgbClr val="00B050"/>
                    </a:solidFill>
                    <a:effectLst/>
                    <a:latin typeface="Open Sans"/>
                  </a:rPr>
                  <a:t>lít</a:t>
                </a:r>
                <a:r>
                  <a:rPr lang="vi-VN" b="1" i="1" dirty="0">
                    <a:solidFill>
                      <a:srgbClr val="00B050"/>
                    </a:solidFill>
                    <a:effectLst/>
                    <a:latin typeface="Open Sans"/>
                  </a:rPr>
                  <a:t> = 0,01</a:t>
                </a:r>
                <a:r>
                  <a:rPr lang="vi-VN" sz="1800" b="1" i="1" dirty="0">
                    <a:solidFill>
                      <a:srgbClr val="00B050"/>
                    </a:solidFill>
                  </a:rPr>
                  <a:t> </a:t>
                </a:r>
                <a14:m>
                  <m:oMath xmlns:m="http://schemas.openxmlformats.org/officeDocument/2006/math">
                    <m:sSup>
                      <m:sSupPr>
                        <m:ctrlPr>
                          <a:rPr lang="vi-VN" sz="1800" b="1" i="1" smtClean="0">
                            <a:solidFill>
                              <a:srgbClr val="00B050"/>
                            </a:solidFill>
                            <a:latin typeface="Cambria Math" panose="02040503050406030204" pitchFamily="18" charset="0"/>
                          </a:rPr>
                        </m:ctrlPr>
                      </m:sSupPr>
                      <m:e>
                        <m:r>
                          <a:rPr lang="vi-VN" sz="1800" b="1" i="1" smtClean="0">
                            <a:solidFill>
                              <a:srgbClr val="00B050"/>
                            </a:solidFill>
                            <a:latin typeface="Cambria Math" panose="02040503050406030204" pitchFamily="18" charset="0"/>
                          </a:rPr>
                          <m:t>𝒎</m:t>
                        </m:r>
                      </m:e>
                      <m:sup>
                        <m:r>
                          <a:rPr lang="vi-VN" sz="1800" b="1" i="1" smtClean="0">
                            <a:solidFill>
                              <a:srgbClr val="00B050"/>
                            </a:solidFill>
                            <a:latin typeface="Cambria Math" panose="02040503050406030204" pitchFamily="18" charset="0"/>
                          </a:rPr>
                          <m:t>𝟑</m:t>
                        </m:r>
                      </m:sup>
                    </m:sSup>
                  </m:oMath>
                </a14:m>
                <a:endParaRPr lang="vi-VN" b="1" i="1" dirty="0">
                  <a:solidFill>
                    <a:srgbClr val="00B050"/>
                  </a:solidFill>
                  <a:effectLst/>
                  <a:latin typeface="Open Sans"/>
                </a:endParaRPr>
              </a:p>
              <a:p>
                <a:pPr algn="just"/>
                <a:r>
                  <a:rPr lang="vi-VN" sz="1800" b="1" i="1" dirty="0">
                    <a:solidFill>
                      <a:srgbClr val="00B050"/>
                    </a:solidFill>
                    <a:latin typeface="Open Sans"/>
                  </a:rPr>
                  <a:t>D= 1000kg/</a:t>
                </a:r>
                <a14:m>
                  <m:oMath xmlns:m="http://schemas.openxmlformats.org/officeDocument/2006/math">
                    <m:sSup>
                      <m:sSupPr>
                        <m:ctrlPr>
                          <a:rPr lang="vi-VN" sz="1800" b="1" i="1" smtClean="0">
                            <a:solidFill>
                              <a:srgbClr val="00B050"/>
                            </a:solidFill>
                            <a:latin typeface="Cambria Math" panose="02040503050406030204" pitchFamily="18" charset="0"/>
                          </a:rPr>
                        </m:ctrlPr>
                      </m:sSupPr>
                      <m:e>
                        <m:r>
                          <a:rPr lang="vi-VN" sz="1800" b="1" i="1" smtClean="0">
                            <a:solidFill>
                              <a:srgbClr val="00B050"/>
                            </a:solidFill>
                            <a:latin typeface="Cambria Math" panose="02040503050406030204" pitchFamily="18" charset="0"/>
                          </a:rPr>
                          <m:t>𝒎</m:t>
                        </m:r>
                      </m:e>
                      <m:sup>
                        <m:r>
                          <a:rPr lang="vi-VN" sz="1800" b="1" i="1" smtClean="0">
                            <a:solidFill>
                              <a:srgbClr val="00B050"/>
                            </a:solidFill>
                            <a:latin typeface="Cambria Math" panose="02040503050406030204" pitchFamily="18" charset="0"/>
                          </a:rPr>
                          <m:t>𝟑</m:t>
                        </m:r>
                      </m:sup>
                    </m:sSup>
                  </m:oMath>
                </a14:m>
                <a:endParaRPr lang="vi-VN" sz="1800" b="1" i="1" dirty="0">
                  <a:solidFill>
                    <a:srgbClr val="00B050"/>
                  </a:solidFill>
                  <a:effectLst/>
                  <a:latin typeface="Open Sans"/>
                </a:endParaRPr>
              </a:p>
              <a:p>
                <a:pPr algn="just"/>
                <a14:m>
                  <m:oMath xmlns:m="http://schemas.openxmlformats.org/officeDocument/2006/math">
                    <m:sSubSup>
                      <m:sSubSupPr>
                        <m:ctrlPr>
                          <a:rPr lang="vi-VN" sz="1800" b="1" i="1" dirty="0" smtClean="0">
                            <a:solidFill>
                              <a:srgbClr val="00B050"/>
                            </a:solidFill>
                            <a:effectLst/>
                            <a:latin typeface="Cambria Math" panose="02040503050406030204" pitchFamily="18" charset="0"/>
                          </a:rPr>
                        </m:ctrlPr>
                      </m:sSubSupPr>
                      <m:e>
                        <m:r>
                          <a:rPr lang="vi-VN" sz="1800" b="1" i="1" dirty="0" smtClean="0">
                            <a:solidFill>
                              <a:srgbClr val="00B050"/>
                            </a:solidFill>
                            <a:effectLst/>
                            <a:latin typeface="Cambria Math" panose="02040503050406030204" pitchFamily="18" charset="0"/>
                          </a:rPr>
                          <m:t>𝒕</m:t>
                        </m:r>
                      </m:e>
                      <m:sub>
                        <m:r>
                          <a:rPr lang="vi-VN" sz="1800" b="1" i="1" dirty="0" smtClean="0">
                            <a:solidFill>
                              <a:srgbClr val="00B050"/>
                            </a:solidFill>
                            <a:effectLst/>
                            <a:latin typeface="Cambria Math" panose="02040503050406030204" pitchFamily="18" charset="0"/>
                          </a:rPr>
                          <m:t>𝟏</m:t>
                        </m:r>
                      </m:sub>
                      <m:sup>
                        <m:r>
                          <a:rPr lang="vi-VN" sz="1800" b="1" i="1" dirty="0" smtClean="0">
                            <a:solidFill>
                              <a:srgbClr val="00B050"/>
                            </a:solidFill>
                            <a:effectLst/>
                            <a:latin typeface="Cambria Math" panose="02040503050406030204" pitchFamily="18" charset="0"/>
                          </a:rPr>
                          <m:t>𝟎</m:t>
                        </m:r>
                      </m:sup>
                    </m:sSubSup>
                  </m:oMath>
                </a14:m>
                <a:r>
                  <a:rPr lang="vi-VN" sz="1800" b="1" i="1" dirty="0">
                    <a:solidFill>
                      <a:srgbClr val="00B050"/>
                    </a:solidFill>
                    <a:effectLst/>
                    <a:latin typeface="Open Sans"/>
                  </a:rPr>
                  <a:t> = 20</a:t>
                </a:r>
                <a:r>
                  <a:rPr lang="vi-VN" sz="1800" b="1" i="1" baseline="30000" dirty="0">
                    <a:solidFill>
                      <a:srgbClr val="00B050"/>
                    </a:solidFill>
                    <a:effectLst/>
                    <a:latin typeface="Open Sans"/>
                  </a:rPr>
                  <a:t>o</a:t>
                </a:r>
                <a:r>
                  <a:rPr lang="vi-VN" sz="1800" b="1" i="1" dirty="0">
                    <a:solidFill>
                      <a:srgbClr val="00B050"/>
                    </a:solidFill>
                    <a:effectLst/>
                    <a:latin typeface="Open Sans"/>
                  </a:rPr>
                  <a:t>C</a:t>
                </a:r>
                <a:endParaRPr lang="en-US" sz="1800" b="1" i="1" dirty="0">
                  <a:solidFill>
                    <a:srgbClr val="00B050"/>
                  </a:solidFill>
                  <a:effectLst/>
                  <a:latin typeface="Open Sans"/>
                </a:endParaRPr>
              </a:p>
              <a:p>
                <a:pPr algn="just"/>
                <a14:m>
                  <m:oMath xmlns:m="http://schemas.openxmlformats.org/officeDocument/2006/math">
                    <m:sSubSup>
                      <m:sSubSupPr>
                        <m:ctrlPr>
                          <a:rPr lang="vi-VN" sz="1800" b="1" i="1" dirty="0" smtClean="0">
                            <a:solidFill>
                              <a:srgbClr val="00B050"/>
                            </a:solidFill>
                            <a:effectLst/>
                            <a:latin typeface="Cambria Math" panose="02040503050406030204" pitchFamily="18" charset="0"/>
                          </a:rPr>
                        </m:ctrlPr>
                      </m:sSubSupPr>
                      <m:e>
                        <m:r>
                          <a:rPr lang="vi-VN" sz="1800" b="1" i="1" dirty="0" smtClean="0">
                            <a:solidFill>
                              <a:srgbClr val="00B050"/>
                            </a:solidFill>
                            <a:effectLst/>
                            <a:latin typeface="Cambria Math" panose="02040503050406030204" pitchFamily="18" charset="0"/>
                          </a:rPr>
                          <m:t>𝒕</m:t>
                        </m:r>
                      </m:e>
                      <m:sub>
                        <m:r>
                          <a:rPr lang="vi-VN" sz="1800" b="1" i="1" dirty="0" smtClean="0">
                            <a:solidFill>
                              <a:srgbClr val="00B050"/>
                            </a:solidFill>
                            <a:effectLst/>
                            <a:latin typeface="Cambria Math" panose="02040503050406030204" pitchFamily="18" charset="0"/>
                          </a:rPr>
                          <m:t>𝟐</m:t>
                        </m:r>
                      </m:sub>
                      <m:sup>
                        <m:r>
                          <a:rPr lang="vi-VN" sz="1800" b="1" i="1" dirty="0" smtClean="0">
                            <a:solidFill>
                              <a:srgbClr val="00B050"/>
                            </a:solidFill>
                            <a:effectLst/>
                            <a:latin typeface="Cambria Math" panose="02040503050406030204" pitchFamily="18" charset="0"/>
                          </a:rPr>
                          <m:t>𝟎</m:t>
                        </m:r>
                      </m:sup>
                    </m:sSubSup>
                  </m:oMath>
                </a14:m>
                <a:r>
                  <a:rPr lang="vi-VN" sz="1800" b="1" i="1" dirty="0">
                    <a:solidFill>
                      <a:srgbClr val="00B050"/>
                    </a:solidFill>
                    <a:effectLst/>
                    <a:latin typeface="Open Sans"/>
                  </a:rPr>
                  <a:t> </a:t>
                </a:r>
                <a:r>
                  <a:rPr lang="vi-VN" sz="1800" b="1" i="1" dirty="0">
                    <a:solidFill>
                      <a:srgbClr val="00B050"/>
                    </a:solidFill>
                    <a:latin typeface="Open Sans"/>
                  </a:rPr>
                  <a:t> = 100</a:t>
                </a:r>
                <a:r>
                  <a:rPr lang="vi-VN" sz="1800" b="1" i="1" baseline="30000" dirty="0">
                    <a:solidFill>
                      <a:srgbClr val="00B050"/>
                    </a:solidFill>
                    <a:latin typeface="Open Sans"/>
                  </a:rPr>
                  <a:t>o</a:t>
                </a:r>
                <a:r>
                  <a:rPr lang="vi-VN" sz="1800" b="1" i="1" dirty="0">
                    <a:solidFill>
                      <a:srgbClr val="00B050"/>
                    </a:solidFill>
                    <a:latin typeface="Open Sans"/>
                  </a:rPr>
                  <a:t>C </a:t>
                </a:r>
              </a:p>
              <a:p>
                <a:pPr algn="just"/>
                <a:r>
                  <a:rPr lang="vi-VN" b="1" i="1" dirty="0">
                    <a:solidFill>
                      <a:srgbClr val="00B050"/>
                    </a:solidFill>
                    <a:effectLst/>
                    <a:latin typeface="Open Sans"/>
                  </a:rPr>
                  <a:t>c = 4200J/</a:t>
                </a:r>
                <a:r>
                  <a:rPr lang="vi-VN" b="1" i="1" dirty="0" err="1">
                    <a:solidFill>
                      <a:srgbClr val="00B050"/>
                    </a:solidFill>
                    <a:effectLst/>
                    <a:latin typeface="Open Sans"/>
                  </a:rPr>
                  <a:t>kg.K</a:t>
                </a:r>
                <a:endParaRPr lang="vi-VN" b="1" i="1" dirty="0">
                  <a:solidFill>
                    <a:srgbClr val="00B050"/>
                  </a:solidFill>
                  <a:effectLst/>
                  <a:latin typeface="Open Sans"/>
                </a:endParaRPr>
              </a:p>
              <a:p>
                <a:pPr algn="just"/>
                <a:r>
                  <a:rPr lang="vi-VN" b="1" i="1" dirty="0">
                    <a:solidFill>
                      <a:srgbClr val="00B050"/>
                    </a:solidFill>
                    <a:effectLst/>
                    <a:latin typeface="Open Sans"/>
                  </a:rPr>
                  <a:t>t = ?</a:t>
                </a:r>
              </a:p>
              <a:p>
                <a:pPr algn="just"/>
                <a:r>
                  <a:rPr lang="vi-VN" b="1" i="1" dirty="0">
                    <a:solidFill>
                      <a:srgbClr val="00B050"/>
                    </a:solidFill>
                    <a:effectLst/>
                    <a:latin typeface="Open Sans"/>
                  </a:rPr>
                  <a:t>c) t</a:t>
                </a:r>
                <a:r>
                  <a:rPr lang="vi-VN" b="1" i="1" baseline="-25000" dirty="0">
                    <a:solidFill>
                      <a:srgbClr val="00B050"/>
                    </a:solidFill>
                    <a:effectLst/>
                    <a:latin typeface="Open Sans"/>
                  </a:rPr>
                  <a:t>0</a:t>
                </a:r>
                <a:r>
                  <a:rPr lang="vi-VN" b="1" i="1" dirty="0">
                    <a:solidFill>
                      <a:srgbClr val="00B050"/>
                    </a:solidFill>
                    <a:effectLst/>
                    <a:latin typeface="Open Sans"/>
                  </a:rPr>
                  <a:t> = 1h</a:t>
                </a:r>
              </a:p>
              <a:p>
                <a:pPr algn="just"/>
                <a:r>
                  <a:rPr lang="vi-VN" b="1" i="1" dirty="0">
                    <a:solidFill>
                      <a:srgbClr val="00B050"/>
                    </a:solidFill>
                    <a:effectLst/>
                    <a:latin typeface="Open Sans"/>
                  </a:rPr>
                  <a:t>t’ = 1.30 = 30h</a:t>
                </a:r>
              </a:p>
              <a:p>
                <a:pPr algn="just"/>
                <a:r>
                  <a:rPr lang="vi-VN" b="1" i="1" dirty="0">
                    <a:solidFill>
                      <a:srgbClr val="00B050"/>
                    </a:solidFill>
                    <a:effectLst/>
                    <a:latin typeface="Open Sans"/>
                  </a:rPr>
                  <a:t>1000đ/</a:t>
                </a:r>
                <a:r>
                  <a:rPr lang="vi-VN" b="1" i="1" dirty="0" err="1">
                    <a:solidFill>
                      <a:srgbClr val="00B050"/>
                    </a:solidFill>
                    <a:effectLst/>
                    <a:latin typeface="Open Sans"/>
                  </a:rPr>
                  <a:t>kW.h</a:t>
                </a:r>
                <a:endParaRPr lang="vi-VN" b="1" i="1" dirty="0">
                  <a:solidFill>
                    <a:srgbClr val="00B050"/>
                  </a:solidFill>
                  <a:effectLst/>
                  <a:latin typeface="Open Sans"/>
                </a:endParaRPr>
              </a:p>
              <a:p>
                <a:pPr algn="just"/>
                <a:r>
                  <a:rPr lang="vi-VN" b="1" i="1" dirty="0">
                    <a:solidFill>
                      <a:srgbClr val="00B050"/>
                    </a:solidFill>
                    <a:effectLst/>
                    <a:latin typeface="Open Sans"/>
                  </a:rPr>
                  <a:t>T = ?đồng</a:t>
                </a:r>
              </a:p>
            </p:txBody>
          </p:sp>
        </mc:Choice>
        <mc:Fallback xmlns="">
          <p:sp>
            <p:nvSpPr>
              <p:cNvPr id="5" name="Rectangle 4"/>
              <p:cNvSpPr>
                <a:spLocks noRot="1" noChangeAspect="1" noMove="1" noResize="1" noEditPoints="1" noAdjustHandles="1" noChangeArrowheads="1" noChangeShapeType="1" noTextEdit="1"/>
              </p:cNvSpPr>
              <p:nvPr/>
            </p:nvSpPr>
            <p:spPr>
              <a:xfrm>
                <a:off x="344425" y="2739265"/>
                <a:ext cx="2556223" cy="4014882"/>
              </a:xfrm>
              <a:prstGeom prst="rect">
                <a:avLst/>
              </a:prstGeom>
              <a:blipFill>
                <a:blip r:embed="rId2"/>
                <a:stretch>
                  <a:fillRect l="-2148" t="-759" b="-1669"/>
                </a:stretch>
              </a:blipFill>
            </p:spPr>
            <p:txBody>
              <a:bodyPr/>
              <a:lstStyle/>
              <a:p>
                <a:r>
                  <a:rPr lang="vi-VN">
                    <a:noFill/>
                  </a:rPr>
                  <a:t> </a:t>
                </a:r>
              </a:p>
            </p:txBody>
          </p:sp>
        </mc:Fallback>
      </mc:AlternateContent>
      <p:sp>
        <p:nvSpPr>
          <p:cNvPr id="7" name="Rectangle 1"/>
          <p:cNvSpPr>
            <a:spLocks noChangeArrowheads="1"/>
          </p:cNvSpPr>
          <p:nvPr/>
        </p:nvSpPr>
        <p:spPr bwMode="auto">
          <a:xfrm>
            <a:off x="6001246" y="6272971"/>
            <a:ext cx="194517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1" u="none" strike="noStrike" cap="none" normalizeH="0" baseline="0" dirty="0">
                <a:ln>
                  <a:noFill/>
                </a:ln>
                <a:solidFill>
                  <a:srgbClr val="00B050"/>
                </a:solidFill>
                <a:effectLst/>
                <a:latin typeface="Open Sans"/>
              </a:rPr>
              <a:t>= 33000 (</a:t>
            </a:r>
            <a:r>
              <a:rPr kumimoji="0" lang="en-US" altLang="en-US" b="1" i="1" u="none" strike="noStrike" cap="none" normalizeH="0" baseline="0" dirty="0" err="1">
                <a:ln>
                  <a:noFill/>
                </a:ln>
                <a:solidFill>
                  <a:srgbClr val="00B050"/>
                </a:solidFill>
                <a:effectLst/>
                <a:latin typeface="Open Sans"/>
              </a:rPr>
              <a:t>đồng</a:t>
            </a:r>
            <a:r>
              <a:rPr lang="en-US" altLang="en-US" b="1" i="1" dirty="0">
                <a:solidFill>
                  <a:srgbClr val="00B050"/>
                </a:solidFill>
                <a:latin typeface="Open Sans"/>
              </a:rPr>
              <a:t>)</a:t>
            </a:r>
            <a:endParaRPr kumimoji="0" lang="en-US" altLang="en-US" b="1" i="1" u="none" strike="noStrike" cap="none" normalizeH="0" baseline="0" dirty="0">
              <a:ln>
                <a:noFill/>
              </a:ln>
              <a:solidFill>
                <a:srgbClr val="00B050"/>
              </a:solidFill>
              <a:effectLst/>
              <a:latin typeface="Open Sans"/>
            </a:endParaRPr>
          </a:p>
        </p:txBody>
      </p:sp>
      <p:sp>
        <p:nvSpPr>
          <p:cNvPr id="17" name="Hộp Văn bản 16">
            <a:extLst>
              <a:ext uri="{FF2B5EF4-FFF2-40B4-BE49-F238E27FC236}">
                <a16:creationId xmlns:a16="http://schemas.microsoft.com/office/drawing/2014/main" id="{90E9869D-AD41-4307-A89E-CD419A199164}"/>
              </a:ext>
            </a:extLst>
          </p:cNvPr>
          <p:cNvSpPr txBox="1"/>
          <p:nvPr/>
        </p:nvSpPr>
        <p:spPr>
          <a:xfrm>
            <a:off x="2727071" y="2635517"/>
            <a:ext cx="2497256" cy="369332"/>
          </a:xfrm>
          <a:prstGeom prst="rect">
            <a:avLst/>
          </a:prstGeom>
          <a:noFill/>
        </p:spPr>
        <p:txBody>
          <a:bodyPr wrap="square">
            <a:spAutoFit/>
          </a:bodyPr>
          <a:lstStyle/>
          <a:p>
            <a:r>
              <a:rPr lang="vi-VN" b="1" i="1" dirty="0">
                <a:solidFill>
                  <a:srgbClr val="00B050"/>
                </a:solidFill>
                <a:effectLst/>
                <a:latin typeface="Open Sans"/>
              </a:rPr>
              <a:t>a) </a:t>
            </a:r>
            <a:r>
              <a:rPr lang="vi-VN" b="1" i="1" dirty="0" err="1">
                <a:solidFill>
                  <a:srgbClr val="00B050"/>
                </a:solidFill>
                <a:effectLst/>
                <a:latin typeface="Open Sans"/>
              </a:rPr>
              <a:t>Vì</a:t>
            </a:r>
            <a:r>
              <a:rPr lang="vi-VN" b="1" i="1" dirty="0">
                <a:solidFill>
                  <a:srgbClr val="00B050"/>
                </a:solidFill>
                <a:effectLst/>
                <a:latin typeface="Open Sans"/>
              </a:rPr>
              <a:t> </a:t>
            </a:r>
            <a:r>
              <a:rPr lang="vi-VN" b="1" i="1" dirty="0" err="1">
                <a:solidFill>
                  <a:srgbClr val="00B050"/>
                </a:solidFill>
                <a:effectLst/>
                <a:latin typeface="Open Sans"/>
              </a:rPr>
              <a:t>U</a:t>
            </a:r>
            <a:r>
              <a:rPr lang="vi-VN" b="1" i="1" baseline="-25000" dirty="0" err="1">
                <a:solidFill>
                  <a:srgbClr val="00B050"/>
                </a:solidFill>
                <a:effectLst/>
                <a:latin typeface="Open Sans"/>
              </a:rPr>
              <a:t>đm</a:t>
            </a:r>
            <a:r>
              <a:rPr lang="vi-VN" b="1" i="1" dirty="0">
                <a:solidFill>
                  <a:srgbClr val="00B050"/>
                </a:solidFill>
                <a:effectLst/>
                <a:latin typeface="Open Sans"/>
              </a:rPr>
              <a:t> = U = 220V</a:t>
            </a:r>
            <a:endParaRPr lang="vi-VN" b="1" i="1" dirty="0">
              <a:solidFill>
                <a:srgbClr val="00B050"/>
              </a:solidFill>
            </a:endParaRPr>
          </a:p>
        </p:txBody>
      </p:sp>
      <p:sp>
        <p:nvSpPr>
          <p:cNvPr id="19" name="Hộp Văn bản 18">
            <a:extLst>
              <a:ext uri="{FF2B5EF4-FFF2-40B4-BE49-F238E27FC236}">
                <a16:creationId xmlns:a16="http://schemas.microsoft.com/office/drawing/2014/main" id="{1B36FC40-C53E-410F-98A4-FEED13D92CC1}"/>
              </a:ext>
            </a:extLst>
          </p:cNvPr>
          <p:cNvSpPr txBox="1"/>
          <p:nvPr/>
        </p:nvSpPr>
        <p:spPr>
          <a:xfrm>
            <a:off x="5122309" y="2635517"/>
            <a:ext cx="2272580" cy="369332"/>
          </a:xfrm>
          <a:prstGeom prst="rect">
            <a:avLst/>
          </a:prstGeom>
          <a:noFill/>
        </p:spPr>
        <p:txBody>
          <a:bodyPr wrap="square">
            <a:spAutoFit/>
          </a:bodyPr>
          <a:lstStyle/>
          <a:p>
            <a:pPr algn="just"/>
            <a:r>
              <a:rPr lang="vi-VN" b="1" i="1" dirty="0">
                <a:solidFill>
                  <a:srgbClr val="00B050"/>
                </a:solidFill>
                <a:effectLst/>
                <a:latin typeface="Open Sans"/>
              </a:rPr>
              <a:t>=&gt; P = </a:t>
            </a:r>
            <a:r>
              <a:rPr lang="vi-VN" b="1" i="1" dirty="0" err="1">
                <a:solidFill>
                  <a:srgbClr val="00B050"/>
                </a:solidFill>
                <a:effectLst/>
                <a:latin typeface="Open Sans"/>
              </a:rPr>
              <a:t>P</a:t>
            </a:r>
            <a:r>
              <a:rPr lang="vi-VN" b="1" i="1" baseline="-25000" dirty="0" err="1">
                <a:solidFill>
                  <a:srgbClr val="00B050"/>
                </a:solidFill>
                <a:effectLst/>
                <a:latin typeface="Open Sans"/>
              </a:rPr>
              <a:t>đm</a:t>
            </a:r>
            <a:r>
              <a:rPr lang="vi-VN" b="1" i="1" dirty="0">
                <a:solidFill>
                  <a:srgbClr val="00B050"/>
                </a:solidFill>
                <a:effectLst/>
                <a:latin typeface="Open Sans"/>
              </a:rPr>
              <a:t> = 1100W</a:t>
            </a:r>
          </a:p>
        </p:txBody>
      </p:sp>
      <p:sp>
        <p:nvSpPr>
          <p:cNvPr id="21" name="Hộp Văn bản 20">
            <a:extLst>
              <a:ext uri="{FF2B5EF4-FFF2-40B4-BE49-F238E27FC236}">
                <a16:creationId xmlns:a16="http://schemas.microsoft.com/office/drawing/2014/main" id="{E53BE8E3-424E-4B2A-846D-4CB3F35C9527}"/>
              </a:ext>
            </a:extLst>
          </p:cNvPr>
          <p:cNvSpPr txBox="1"/>
          <p:nvPr/>
        </p:nvSpPr>
        <p:spPr>
          <a:xfrm>
            <a:off x="2967717" y="3023387"/>
            <a:ext cx="3644348" cy="369332"/>
          </a:xfrm>
          <a:prstGeom prst="rect">
            <a:avLst/>
          </a:prstGeom>
          <a:noFill/>
        </p:spPr>
        <p:txBody>
          <a:bodyPr wrap="square">
            <a:spAutoFit/>
          </a:bodyPr>
          <a:lstStyle/>
          <a:p>
            <a:r>
              <a:rPr lang="vi-VN" b="1" i="1" dirty="0" err="1">
                <a:solidFill>
                  <a:srgbClr val="00B050"/>
                </a:solidFill>
                <a:effectLst/>
                <a:latin typeface="Open Sans"/>
              </a:rPr>
              <a:t>Cường</a:t>
            </a:r>
            <a:r>
              <a:rPr lang="vi-VN" b="1" i="1" dirty="0">
                <a:solidFill>
                  <a:srgbClr val="00B050"/>
                </a:solidFill>
                <a:effectLst/>
                <a:latin typeface="Open Sans"/>
              </a:rPr>
              <a:t> </a:t>
            </a:r>
            <a:r>
              <a:rPr lang="vi-VN" b="1" i="1" dirty="0" err="1">
                <a:solidFill>
                  <a:srgbClr val="00B050"/>
                </a:solidFill>
                <a:effectLst/>
                <a:latin typeface="Open Sans"/>
              </a:rPr>
              <a:t>độ</a:t>
            </a:r>
            <a:r>
              <a:rPr lang="vi-VN" b="1" i="1" dirty="0">
                <a:solidFill>
                  <a:srgbClr val="00B050"/>
                </a:solidFill>
                <a:effectLst/>
                <a:latin typeface="Open Sans"/>
              </a:rPr>
              <a:t> </a:t>
            </a:r>
            <a:r>
              <a:rPr lang="vi-VN" b="1" i="1" dirty="0" err="1">
                <a:solidFill>
                  <a:srgbClr val="00B050"/>
                </a:solidFill>
                <a:effectLst/>
                <a:latin typeface="Open Sans"/>
              </a:rPr>
              <a:t>dòng</a:t>
            </a:r>
            <a:r>
              <a:rPr lang="vi-VN" b="1" i="1" dirty="0">
                <a:solidFill>
                  <a:srgbClr val="00B050"/>
                </a:solidFill>
                <a:effectLst/>
                <a:latin typeface="Open Sans"/>
              </a:rPr>
              <a:t> </a:t>
            </a:r>
            <a:r>
              <a:rPr lang="vi-VN" b="1" i="1" dirty="0" err="1">
                <a:solidFill>
                  <a:srgbClr val="00B050"/>
                </a:solidFill>
                <a:effectLst/>
                <a:latin typeface="Open Sans"/>
              </a:rPr>
              <a:t>điện</a:t>
            </a:r>
            <a:r>
              <a:rPr lang="vi-VN" b="1" i="1" dirty="0">
                <a:solidFill>
                  <a:srgbClr val="00B050"/>
                </a:solidFill>
                <a:effectLst/>
                <a:latin typeface="Open Sans"/>
              </a:rPr>
              <a:t> qua </a:t>
            </a:r>
            <a:r>
              <a:rPr lang="vi-VN" b="1" i="1" dirty="0" err="1">
                <a:solidFill>
                  <a:srgbClr val="00B050"/>
                </a:solidFill>
                <a:effectLst/>
                <a:latin typeface="Open Sans"/>
              </a:rPr>
              <a:t>bình</a:t>
            </a:r>
            <a:r>
              <a:rPr lang="vi-VN" b="1" i="1" dirty="0">
                <a:solidFill>
                  <a:srgbClr val="00B050"/>
                </a:solidFill>
                <a:effectLst/>
                <a:latin typeface="Open Sans"/>
              </a:rPr>
              <a:t>:</a:t>
            </a:r>
            <a:endParaRPr lang="vi-VN" b="1" i="1" dirty="0">
              <a:solidFill>
                <a:srgbClr val="00B050"/>
              </a:solidFill>
            </a:endParaRPr>
          </a:p>
        </p:txBody>
      </p:sp>
      <p:sp>
        <p:nvSpPr>
          <p:cNvPr id="27" name="Hộp Văn bản 26">
            <a:extLst>
              <a:ext uri="{FF2B5EF4-FFF2-40B4-BE49-F238E27FC236}">
                <a16:creationId xmlns:a16="http://schemas.microsoft.com/office/drawing/2014/main" id="{CD630C21-1A8C-4B70-8FAD-C7F12B775C2E}"/>
              </a:ext>
            </a:extLst>
          </p:cNvPr>
          <p:cNvSpPr txBox="1"/>
          <p:nvPr/>
        </p:nvSpPr>
        <p:spPr>
          <a:xfrm>
            <a:off x="6437780" y="3043548"/>
            <a:ext cx="1096438" cy="369332"/>
          </a:xfrm>
          <a:prstGeom prst="rect">
            <a:avLst/>
          </a:prstGeom>
          <a:noFill/>
        </p:spPr>
        <p:txBody>
          <a:bodyPr wrap="square">
            <a:spAutoFit/>
          </a:bodyPr>
          <a:lstStyle/>
          <a:p>
            <a:r>
              <a:rPr lang="vi-VN" b="1" i="1" dirty="0">
                <a:solidFill>
                  <a:srgbClr val="00B050"/>
                </a:solidFill>
                <a:effectLst/>
                <a:latin typeface="Open Sans"/>
              </a:rPr>
              <a:t>P = I.U </a:t>
            </a:r>
            <a:endParaRPr lang="vi-VN" b="1" i="1" dirty="0">
              <a:solidFill>
                <a:srgbClr val="00B050"/>
              </a:solidFill>
            </a:endParaRPr>
          </a:p>
        </p:txBody>
      </p:sp>
      <p:sp>
        <p:nvSpPr>
          <p:cNvPr id="29" name="Hộp Văn bản 28">
            <a:extLst>
              <a:ext uri="{FF2B5EF4-FFF2-40B4-BE49-F238E27FC236}">
                <a16:creationId xmlns:a16="http://schemas.microsoft.com/office/drawing/2014/main" id="{28517BDB-A44B-4E32-9316-753BE0A3238C}"/>
              </a:ext>
            </a:extLst>
          </p:cNvPr>
          <p:cNvSpPr txBox="1"/>
          <p:nvPr/>
        </p:nvSpPr>
        <p:spPr>
          <a:xfrm>
            <a:off x="7279181" y="3034590"/>
            <a:ext cx="1285461" cy="369332"/>
          </a:xfrm>
          <a:prstGeom prst="rect">
            <a:avLst/>
          </a:prstGeom>
          <a:noFill/>
        </p:spPr>
        <p:txBody>
          <a:bodyPr wrap="square">
            <a:spAutoFit/>
          </a:bodyPr>
          <a:lstStyle/>
          <a:p>
            <a:r>
              <a:rPr lang="vi-VN" b="1" i="1" dirty="0">
                <a:solidFill>
                  <a:srgbClr val="00B050"/>
                </a:solidFill>
                <a:effectLst/>
                <a:latin typeface="Open Sans"/>
              </a:rPr>
              <a:t>⇒ I = P/U</a:t>
            </a:r>
            <a:endParaRPr lang="vi-VN" b="1" i="1" dirty="0">
              <a:solidFill>
                <a:srgbClr val="00B050"/>
              </a:solidFill>
            </a:endParaRPr>
          </a:p>
        </p:txBody>
      </p:sp>
      <p:sp>
        <p:nvSpPr>
          <p:cNvPr id="31" name="Hộp Văn bản 30">
            <a:extLst>
              <a:ext uri="{FF2B5EF4-FFF2-40B4-BE49-F238E27FC236}">
                <a16:creationId xmlns:a16="http://schemas.microsoft.com/office/drawing/2014/main" id="{DE6173C8-FEA3-498D-9240-C1F5D10C0367}"/>
              </a:ext>
            </a:extLst>
          </p:cNvPr>
          <p:cNvSpPr txBox="1"/>
          <p:nvPr/>
        </p:nvSpPr>
        <p:spPr>
          <a:xfrm>
            <a:off x="8396074" y="3004290"/>
            <a:ext cx="1537252" cy="369332"/>
          </a:xfrm>
          <a:prstGeom prst="rect">
            <a:avLst/>
          </a:prstGeom>
          <a:noFill/>
        </p:spPr>
        <p:txBody>
          <a:bodyPr wrap="square">
            <a:spAutoFit/>
          </a:bodyPr>
          <a:lstStyle/>
          <a:p>
            <a:r>
              <a:rPr lang="vi-VN" b="1" i="1" dirty="0">
                <a:solidFill>
                  <a:srgbClr val="00B050"/>
                </a:solidFill>
                <a:effectLst/>
                <a:latin typeface="Open Sans"/>
              </a:rPr>
              <a:t>= 1100/220 </a:t>
            </a:r>
            <a:endParaRPr lang="vi-VN" b="1" i="1" dirty="0">
              <a:solidFill>
                <a:srgbClr val="00B050"/>
              </a:solidFill>
            </a:endParaRPr>
          </a:p>
        </p:txBody>
      </p:sp>
      <p:sp>
        <p:nvSpPr>
          <p:cNvPr id="33" name="Hộp Văn bản 32">
            <a:extLst>
              <a:ext uri="{FF2B5EF4-FFF2-40B4-BE49-F238E27FC236}">
                <a16:creationId xmlns:a16="http://schemas.microsoft.com/office/drawing/2014/main" id="{71AD1234-4807-4864-A235-D956677308BA}"/>
              </a:ext>
            </a:extLst>
          </p:cNvPr>
          <p:cNvSpPr txBox="1"/>
          <p:nvPr/>
        </p:nvSpPr>
        <p:spPr>
          <a:xfrm>
            <a:off x="9734396" y="2981298"/>
            <a:ext cx="940904" cy="369332"/>
          </a:xfrm>
          <a:prstGeom prst="rect">
            <a:avLst/>
          </a:prstGeom>
          <a:noFill/>
        </p:spPr>
        <p:txBody>
          <a:bodyPr wrap="square">
            <a:spAutoFit/>
          </a:bodyPr>
          <a:lstStyle/>
          <a:p>
            <a:r>
              <a:rPr lang="vi-VN" b="1" i="1" dirty="0">
                <a:solidFill>
                  <a:srgbClr val="00B050"/>
                </a:solidFill>
                <a:effectLst/>
                <a:latin typeface="Open Sans"/>
              </a:rPr>
              <a:t>= 5(A)</a:t>
            </a:r>
            <a:endParaRPr lang="vi-VN" b="1" i="1" dirty="0">
              <a:solidFill>
                <a:srgbClr val="00B050"/>
              </a:solidFill>
            </a:endParaRPr>
          </a:p>
        </p:txBody>
      </p:sp>
      <p:sp>
        <p:nvSpPr>
          <p:cNvPr id="35" name="Hộp Văn bản 34">
            <a:extLst>
              <a:ext uri="{FF2B5EF4-FFF2-40B4-BE49-F238E27FC236}">
                <a16:creationId xmlns:a16="http://schemas.microsoft.com/office/drawing/2014/main" id="{6EF752F8-75C3-4451-9018-EA53BE9CF01B}"/>
              </a:ext>
            </a:extLst>
          </p:cNvPr>
          <p:cNvSpPr txBox="1"/>
          <p:nvPr/>
        </p:nvSpPr>
        <p:spPr>
          <a:xfrm>
            <a:off x="3042676" y="3894262"/>
            <a:ext cx="6877306" cy="369332"/>
          </a:xfrm>
          <a:prstGeom prst="rect">
            <a:avLst/>
          </a:prstGeom>
          <a:noFill/>
        </p:spPr>
        <p:txBody>
          <a:bodyPr wrap="square">
            <a:spAutoFit/>
          </a:bodyPr>
          <a:lstStyle/>
          <a:p>
            <a:pPr algn="just"/>
            <a:r>
              <a:rPr lang="vi-VN" b="1" i="1" dirty="0" err="1">
                <a:solidFill>
                  <a:srgbClr val="00B050"/>
                </a:solidFill>
                <a:effectLst/>
                <a:latin typeface="Open Sans"/>
              </a:rPr>
              <a:t>Nhiệt</a:t>
            </a:r>
            <a:r>
              <a:rPr lang="vi-VN" b="1" i="1" dirty="0">
                <a:solidFill>
                  <a:srgbClr val="00B050"/>
                </a:solidFill>
                <a:effectLst/>
                <a:latin typeface="Open Sans"/>
              </a:rPr>
              <a:t> </a:t>
            </a:r>
            <a:r>
              <a:rPr lang="vi-VN" b="1" i="1" dirty="0" err="1">
                <a:solidFill>
                  <a:srgbClr val="00B050"/>
                </a:solidFill>
                <a:effectLst/>
                <a:latin typeface="Open Sans"/>
              </a:rPr>
              <a:t>lượng</a:t>
            </a:r>
            <a:r>
              <a:rPr lang="vi-VN" b="1" i="1" dirty="0">
                <a:solidFill>
                  <a:srgbClr val="00B050"/>
                </a:solidFill>
                <a:effectLst/>
                <a:latin typeface="Open Sans"/>
              </a:rPr>
              <a:t> </a:t>
            </a:r>
            <a:r>
              <a:rPr lang="vi-VN" b="1" i="1" dirty="0" err="1">
                <a:solidFill>
                  <a:srgbClr val="00B050"/>
                </a:solidFill>
                <a:effectLst/>
                <a:latin typeface="Open Sans"/>
              </a:rPr>
              <a:t>cần</a:t>
            </a:r>
            <a:r>
              <a:rPr lang="vi-VN" b="1" i="1" dirty="0">
                <a:solidFill>
                  <a:srgbClr val="00B050"/>
                </a:solidFill>
                <a:effectLst/>
                <a:latin typeface="Open Sans"/>
              </a:rPr>
              <a:t> </a:t>
            </a:r>
            <a:r>
              <a:rPr lang="vi-VN" b="1" i="1" dirty="0" err="1">
                <a:solidFill>
                  <a:srgbClr val="00B050"/>
                </a:solidFill>
                <a:effectLst/>
                <a:latin typeface="Open Sans"/>
              </a:rPr>
              <a:t>thiết</a:t>
            </a:r>
            <a:r>
              <a:rPr lang="vi-VN" b="1" i="1" dirty="0">
                <a:solidFill>
                  <a:srgbClr val="00B050"/>
                </a:solidFill>
                <a:effectLst/>
                <a:latin typeface="Open Sans"/>
              </a:rPr>
              <a:t> </a:t>
            </a:r>
            <a:r>
              <a:rPr lang="vi-VN" b="1" i="1" dirty="0" err="1">
                <a:solidFill>
                  <a:srgbClr val="00B050"/>
                </a:solidFill>
                <a:effectLst/>
                <a:latin typeface="Open Sans"/>
              </a:rPr>
              <a:t>để</a:t>
            </a:r>
            <a:r>
              <a:rPr lang="vi-VN" b="1" i="1" dirty="0">
                <a:solidFill>
                  <a:srgbClr val="00B050"/>
                </a:solidFill>
                <a:effectLst/>
                <a:latin typeface="Open Sans"/>
              </a:rPr>
              <a:t> đun sôi 10 </a:t>
            </a:r>
            <a:r>
              <a:rPr lang="vi-VN" b="1" i="1" dirty="0" err="1">
                <a:solidFill>
                  <a:srgbClr val="00B050"/>
                </a:solidFill>
                <a:effectLst/>
                <a:latin typeface="Open Sans"/>
              </a:rPr>
              <a:t>lít</a:t>
            </a:r>
            <a:r>
              <a:rPr lang="vi-VN" b="1" i="1" dirty="0">
                <a:solidFill>
                  <a:srgbClr val="00B050"/>
                </a:solidFill>
                <a:effectLst/>
                <a:latin typeface="Open Sans"/>
              </a:rPr>
              <a:t> </a:t>
            </a:r>
            <a:r>
              <a:rPr lang="vi-VN" b="1" i="1" dirty="0" err="1">
                <a:solidFill>
                  <a:srgbClr val="00B050"/>
                </a:solidFill>
                <a:effectLst/>
                <a:latin typeface="Open Sans"/>
              </a:rPr>
              <a:t>nước</a:t>
            </a:r>
            <a:r>
              <a:rPr lang="vi-VN" b="1" i="1" dirty="0">
                <a:solidFill>
                  <a:srgbClr val="00B050"/>
                </a:solidFill>
                <a:effectLst/>
                <a:latin typeface="Open Sans"/>
              </a:rPr>
              <a:t> </a:t>
            </a:r>
            <a:r>
              <a:rPr lang="vi-VN" b="1" i="1" dirty="0" err="1">
                <a:solidFill>
                  <a:srgbClr val="00B050"/>
                </a:solidFill>
                <a:effectLst/>
                <a:latin typeface="Open Sans"/>
              </a:rPr>
              <a:t>từ</a:t>
            </a:r>
            <a:r>
              <a:rPr lang="vi-VN" b="1" i="1" dirty="0">
                <a:solidFill>
                  <a:srgbClr val="00B050"/>
                </a:solidFill>
                <a:effectLst/>
                <a:latin typeface="Open Sans"/>
              </a:rPr>
              <a:t> 20</a:t>
            </a:r>
            <a:r>
              <a:rPr lang="vi-VN" b="1" i="1" baseline="30000" dirty="0">
                <a:solidFill>
                  <a:srgbClr val="00B050"/>
                </a:solidFill>
                <a:effectLst/>
                <a:latin typeface="Open Sans"/>
              </a:rPr>
              <a:t>o</a:t>
            </a:r>
            <a:r>
              <a:rPr lang="vi-VN" b="1" i="1" dirty="0">
                <a:solidFill>
                  <a:srgbClr val="00B050"/>
                </a:solidFill>
                <a:effectLst/>
                <a:latin typeface="Open Sans"/>
              </a:rPr>
              <a:t>C </a:t>
            </a:r>
            <a:r>
              <a:rPr lang="vi-VN" b="1" i="1" dirty="0" err="1">
                <a:solidFill>
                  <a:srgbClr val="00B050"/>
                </a:solidFill>
                <a:effectLst/>
                <a:latin typeface="Open Sans"/>
              </a:rPr>
              <a:t>là</a:t>
            </a:r>
            <a:r>
              <a:rPr lang="vi-VN" b="1" i="1" dirty="0">
                <a:solidFill>
                  <a:srgbClr val="00B050"/>
                </a:solidFill>
                <a:effectLst/>
                <a:latin typeface="Open Sans"/>
              </a:rPr>
              <a:t>:</a:t>
            </a:r>
          </a:p>
        </p:txBody>
      </p:sp>
      <p:sp>
        <p:nvSpPr>
          <p:cNvPr id="37" name="Hộp Văn bản 36">
            <a:extLst>
              <a:ext uri="{FF2B5EF4-FFF2-40B4-BE49-F238E27FC236}">
                <a16:creationId xmlns:a16="http://schemas.microsoft.com/office/drawing/2014/main" id="{FE2D2ADE-C3F9-45A7-B394-EA2E2B6E4ADA}"/>
              </a:ext>
            </a:extLst>
          </p:cNvPr>
          <p:cNvSpPr txBox="1"/>
          <p:nvPr/>
        </p:nvSpPr>
        <p:spPr>
          <a:xfrm>
            <a:off x="3047231" y="4294364"/>
            <a:ext cx="1946351" cy="369332"/>
          </a:xfrm>
          <a:prstGeom prst="rect">
            <a:avLst/>
          </a:prstGeom>
          <a:noFill/>
        </p:spPr>
        <p:txBody>
          <a:bodyPr wrap="square">
            <a:spAutoFit/>
          </a:bodyPr>
          <a:lstStyle/>
          <a:p>
            <a:r>
              <a:rPr lang="vi-VN" b="1" i="1" dirty="0">
                <a:solidFill>
                  <a:srgbClr val="00B050"/>
                </a:solidFill>
                <a:effectLst/>
                <a:latin typeface="Open Sans"/>
              </a:rPr>
              <a:t>Q = </a:t>
            </a:r>
            <a:r>
              <a:rPr lang="vi-VN" b="1" i="1" dirty="0" err="1">
                <a:solidFill>
                  <a:srgbClr val="00B050"/>
                </a:solidFill>
                <a:effectLst/>
                <a:latin typeface="Open Sans"/>
              </a:rPr>
              <a:t>m.c</a:t>
            </a:r>
            <a:r>
              <a:rPr lang="vi-VN" b="1" i="1" dirty="0">
                <a:solidFill>
                  <a:srgbClr val="00B050"/>
                </a:solidFill>
                <a:effectLst/>
                <a:latin typeface="Open Sans"/>
              </a:rPr>
              <a:t>.(t</a:t>
            </a:r>
            <a:r>
              <a:rPr lang="vi-VN" b="1" i="1" baseline="-25000" dirty="0">
                <a:solidFill>
                  <a:srgbClr val="00B050"/>
                </a:solidFill>
                <a:effectLst/>
                <a:latin typeface="Open Sans"/>
              </a:rPr>
              <a:t>2</a:t>
            </a:r>
            <a:r>
              <a:rPr lang="vi-VN" b="1" i="1" dirty="0">
                <a:solidFill>
                  <a:srgbClr val="00B050"/>
                </a:solidFill>
                <a:effectLst/>
                <a:latin typeface="Open Sans"/>
              </a:rPr>
              <a:t> – t</a:t>
            </a:r>
            <a:r>
              <a:rPr lang="vi-VN" b="1" i="1" baseline="-25000" dirty="0">
                <a:solidFill>
                  <a:srgbClr val="00B050"/>
                </a:solidFill>
                <a:effectLst/>
                <a:latin typeface="Open Sans"/>
              </a:rPr>
              <a:t>1</a:t>
            </a:r>
            <a:r>
              <a:rPr lang="vi-VN" b="1" i="1" dirty="0">
                <a:solidFill>
                  <a:srgbClr val="00B050"/>
                </a:solidFill>
                <a:effectLst/>
                <a:latin typeface="Open Sans"/>
              </a:rPr>
              <a:t>)</a:t>
            </a:r>
            <a:endParaRPr lang="vi-VN" b="1" i="1" dirty="0">
              <a:solidFill>
                <a:srgbClr val="00B050"/>
              </a:solidFill>
            </a:endParaRPr>
          </a:p>
        </p:txBody>
      </p:sp>
      <p:sp>
        <p:nvSpPr>
          <p:cNvPr id="39" name="Hộp Văn bản 38">
            <a:extLst>
              <a:ext uri="{FF2B5EF4-FFF2-40B4-BE49-F238E27FC236}">
                <a16:creationId xmlns:a16="http://schemas.microsoft.com/office/drawing/2014/main" id="{5EF068EF-69C1-4227-8F7E-AD93379D12B9}"/>
              </a:ext>
            </a:extLst>
          </p:cNvPr>
          <p:cNvSpPr txBox="1"/>
          <p:nvPr/>
        </p:nvSpPr>
        <p:spPr>
          <a:xfrm>
            <a:off x="4899859" y="4305440"/>
            <a:ext cx="2988524" cy="369332"/>
          </a:xfrm>
          <a:prstGeom prst="rect">
            <a:avLst/>
          </a:prstGeom>
          <a:noFill/>
        </p:spPr>
        <p:txBody>
          <a:bodyPr wrap="square">
            <a:spAutoFit/>
          </a:bodyPr>
          <a:lstStyle/>
          <a:p>
            <a:r>
              <a:rPr lang="vi-VN" b="1" i="1" dirty="0">
                <a:solidFill>
                  <a:srgbClr val="00B050"/>
                </a:solidFill>
                <a:effectLst/>
                <a:latin typeface="Open Sans"/>
              </a:rPr>
              <a:t>= 10.4200.(100</a:t>
            </a:r>
            <a:r>
              <a:rPr lang="vi-VN" b="1" i="1" baseline="30000" dirty="0">
                <a:solidFill>
                  <a:srgbClr val="00B050"/>
                </a:solidFill>
                <a:effectLst/>
                <a:latin typeface="Open Sans"/>
              </a:rPr>
              <a:t>o</a:t>
            </a:r>
            <a:r>
              <a:rPr lang="vi-VN" b="1" i="1" dirty="0">
                <a:solidFill>
                  <a:srgbClr val="00B050"/>
                </a:solidFill>
                <a:effectLst/>
                <a:latin typeface="Open Sans"/>
              </a:rPr>
              <a:t>C – 20</a:t>
            </a:r>
            <a:r>
              <a:rPr lang="vi-VN" b="1" i="1" baseline="30000" dirty="0">
                <a:solidFill>
                  <a:srgbClr val="00B050"/>
                </a:solidFill>
                <a:effectLst/>
                <a:latin typeface="Open Sans"/>
              </a:rPr>
              <a:t>o</a:t>
            </a:r>
            <a:r>
              <a:rPr lang="vi-VN" b="1" i="1" dirty="0">
                <a:solidFill>
                  <a:srgbClr val="00B050"/>
                </a:solidFill>
                <a:effectLst/>
                <a:latin typeface="Open Sans"/>
              </a:rPr>
              <a:t>C)</a:t>
            </a:r>
            <a:endParaRPr lang="vi-VN" b="1" i="1" dirty="0">
              <a:solidFill>
                <a:srgbClr val="00B050"/>
              </a:solidFill>
            </a:endParaRPr>
          </a:p>
        </p:txBody>
      </p:sp>
      <p:sp>
        <p:nvSpPr>
          <p:cNvPr id="41" name="Hộp Văn bản 40">
            <a:extLst>
              <a:ext uri="{FF2B5EF4-FFF2-40B4-BE49-F238E27FC236}">
                <a16:creationId xmlns:a16="http://schemas.microsoft.com/office/drawing/2014/main" id="{A573C813-F901-4CA0-98F6-1B3F4C61B49D}"/>
              </a:ext>
            </a:extLst>
          </p:cNvPr>
          <p:cNvSpPr txBox="1"/>
          <p:nvPr/>
        </p:nvSpPr>
        <p:spPr>
          <a:xfrm>
            <a:off x="7695228" y="4294364"/>
            <a:ext cx="1842910" cy="369332"/>
          </a:xfrm>
          <a:prstGeom prst="rect">
            <a:avLst/>
          </a:prstGeom>
          <a:noFill/>
        </p:spPr>
        <p:txBody>
          <a:bodyPr wrap="square">
            <a:spAutoFit/>
          </a:bodyPr>
          <a:lstStyle/>
          <a:p>
            <a:r>
              <a:rPr lang="vi-VN" b="1" i="1" dirty="0">
                <a:solidFill>
                  <a:srgbClr val="00B050"/>
                </a:solidFill>
                <a:effectLst/>
                <a:latin typeface="Open Sans"/>
              </a:rPr>
              <a:t>= 3,36.10</a:t>
            </a:r>
            <a:r>
              <a:rPr lang="vi-VN" b="1" i="1" baseline="30000" dirty="0">
                <a:solidFill>
                  <a:srgbClr val="00B050"/>
                </a:solidFill>
                <a:effectLst/>
                <a:latin typeface="Open Sans"/>
              </a:rPr>
              <a:t>6</a:t>
            </a:r>
            <a:r>
              <a:rPr lang="vi-VN" b="1" i="1" dirty="0">
                <a:solidFill>
                  <a:srgbClr val="00B050"/>
                </a:solidFill>
                <a:effectLst/>
                <a:latin typeface="Open Sans"/>
              </a:rPr>
              <a:t> (J)</a:t>
            </a:r>
            <a:endParaRPr lang="vi-VN" b="1" i="1" dirty="0">
              <a:solidFill>
                <a:srgbClr val="00B050"/>
              </a:solidFill>
            </a:endParaRPr>
          </a:p>
        </p:txBody>
      </p:sp>
      <p:sp>
        <p:nvSpPr>
          <p:cNvPr id="42" name="Hộp Văn bản 41">
            <a:extLst>
              <a:ext uri="{FF2B5EF4-FFF2-40B4-BE49-F238E27FC236}">
                <a16:creationId xmlns:a16="http://schemas.microsoft.com/office/drawing/2014/main" id="{182F31D7-D26C-413E-BC71-1CE554834E0F}"/>
              </a:ext>
            </a:extLst>
          </p:cNvPr>
          <p:cNvSpPr txBox="1"/>
          <p:nvPr/>
        </p:nvSpPr>
        <p:spPr>
          <a:xfrm>
            <a:off x="2762708" y="3455640"/>
            <a:ext cx="3811047" cy="369332"/>
          </a:xfrm>
          <a:prstGeom prst="rect">
            <a:avLst/>
          </a:prstGeom>
          <a:noFill/>
        </p:spPr>
        <p:txBody>
          <a:bodyPr wrap="square">
            <a:spAutoFit/>
          </a:bodyPr>
          <a:lstStyle/>
          <a:p>
            <a:pPr algn="just"/>
            <a:r>
              <a:rPr lang="vi-VN" b="1" i="1" dirty="0">
                <a:solidFill>
                  <a:srgbClr val="00B050"/>
                </a:solidFill>
                <a:effectLst/>
                <a:latin typeface="Open Sans"/>
              </a:rPr>
              <a:t>b) </a:t>
            </a:r>
            <a:r>
              <a:rPr lang="vi-VN" b="1" i="1" dirty="0" err="1">
                <a:solidFill>
                  <a:srgbClr val="00B050"/>
                </a:solidFill>
                <a:effectLst/>
                <a:latin typeface="Open Sans"/>
              </a:rPr>
              <a:t>khối</a:t>
            </a:r>
            <a:r>
              <a:rPr lang="vi-VN" b="1" i="1" dirty="0">
                <a:solidFill>
                  <a:srgbClr val="00B050"/>
                </a:solidFill>
                <a:effectLst/>
                <a:latin typeface="Open Sans"/>
              </a:rPr>
              <a:t> </a:t>
            </a:r>
            <a:r>
              <a:rPr lang="vi-VN" b="1" i="1" dirty="0" err="1">
                <a:solidFill>
                  <a:srgbClr val="00B050"/>
                </a:solidFill>
                <a:effectLst/>
                <a:latin typeface="Open Sans"/>
              </a:rPr>
              <a:t>lượng</a:t>
            </a:r>
            <a:r>
              <a:rPr lang="vi-VN" b="1" i="1" dirty="0">
                <a:solidFill>
                  <a:srgbClr val="00B050"/>
                </a:solidFill>
                <a:effectLst/>
                <a:latin typeface="Open Sans"/>
              </a:rPr>
              <a:t> </a:t>
            </a:r>
            <a:r>
              <a:rPr lang="vi-VN" b="1" i="1" dirty="0" err="1">
                <a:solidFill>
                  <a:srgbClr val="00B050"/>
                </a:solidFill>
                <a:effectLst/>
                <a:latin typeface="Open Sans"/>
              </a:rPr>
              <a:t>của</a:t>
            </a:r>
            <a:r>
              <a:rPr lang="vi-VN" b="1" i="1" dirty="0">
                <a:solidFill>
                  <a:srgbClr val="00B050"/>
                </a:solidFill>
                <a:effectLst/>
                <a:latin typeface="Open Sans"/>
              </a:rPr>
              <a:t> 10 </a:t>
            </a:r>
            <a:r>
              <a:rPr lang="vi-VN" b="1" i="1" dirty="0" err="1">
                <a:solidFill>
                  <a:srgbClr val="00B050"/>
                </a:solidFill>
                <a:effectLst/>
                <a:latin typeface="Open Sans"/>
              </a:rPr>
              <a:t>lít</a:t>
            </a:r>
            <a:r>
              <a:rPr lang="vi-VN" b="1" i="1" dirty="0">
                <a:solidFill>
                  <a:srgbClr val="00B050"/>
                </a:solidFill>
                <a:effectLst/>
                <a:latin typeface="Open Sans"/>
              </a:rPr>
              <a:t> </a:t>
            </a:r>
            <a:r>
              <a:rPr lang="vi-VN" b="1" i="1" dirty="0" err="1">
                <a:solidFill>
                  <a:srgbClr val="00B050"/>
                </a:solidFill>
                <a:effectLst/>
                <a:latin typeface="Open Sans"/>
              </a:rPr>
              <a:t>nước</a:t>
            </a:r>
            <a:r>
              <a:rPr lang="vi-VN" b="1" i="1" dirty="0">
                <a:solidFill>
                  <a:srgbClr val="00B050"/>
                </a:solidFill>
                <a:effectLst/>
                <a:latin typeface="Open Sans"/>
              </a:rPr>
              <a:t> </a:t>
            </a:r>
            <a:r>
              <a:rPr lang="vi-VN" b="1" i="1" dirty="0" err="1">
                <a:solidFill>
                  <a:srgbClr val="00B050"/>
                </a:solidFill>
                <a:effectLst/>
                <a:latin typeface="Open Sans"/>
              </a:rPr>
              <a:t>là</a:t>
            </a:r>
            <a:r>
              <a:rPr lang="vi-VN" b="1" i="1" dirty="0">
                <a:solidFill>
                  <a:srgbClr val="00B050"/>
                </a:solidFill>
                <a:effectLst/>
                <a:latin typeface="Open Sans"/>
              </a:rPr>
              <a:t>:</a:t>
            </a:r>
          </a:p>
        </p:txBody>
      </p:sp>
      <p:sp>
        <p:nvSpPr>
          <p:cNvPr id="44" name="Hộp Văn bản 43">
            <a:extLst>
              <a:ext uri="{FF2B5EF4-FFF2-40B4-BE49-F238E27FC236}">
                <a16:creationId xmlns:a16="http://schemas.microsoft.com/office/drawing/2014/main" id="{182FEB09-A108-401F-AACE-9E52AAC93B0C}"/>
              </a:ext>
            </a:extLst>
          </p:cNvPr>
          <p:cNvSpPr txBox="1"/>
          <p:nvPr/>
        </p:nvSpPr>
        <p:spPr>
          <a:xfrm>
            <a:off x="6413587" y="3464559"/>
            <a:ext cx="1096439" cy="369332"/>
          </a:xfrm>
          <a:prstGeom prst="rect">
            <a:avLst/>
          </a:prstGeom>
          <a:noFill/>
        </p:spPr>
        <p:txBody>
          <a:bodyPr wrap="square">
            <a:spAutoFit/>
          </a:bodyPr>
          <a:lstStyle/>
          <a:p>
            <a:r>
              <a:rPr lang="vi-VN" b="1" i="1" dirty="0">
                <a:solidFill>
                  <a:srgbClr val="00B050"/>
                </a:solidFill>
                <a:effectLst/>
                <a:latin typeface="Open Sans"/>
              </a:rPr>
              <a:t>m = D.V</a:t>
            </a:r>
            <a:endParaRPr lang="vi-VN" b="1" i="1" dirty="0">
              <a:solidFill>
                <a:srgbClr val="00B050"/>
              </a:solidFill>
            </a:endParaRPr>
          </a:p>
        </p:txBody>
      </p:sp>
      <p:sp>
        <p:nvSpPr>
          <p:cNvPr id="51" name="Hộp Văn bản 50">
            <a:extLst>
              <a:ext uri="{FF2B5EF4-FFF2-40B4-BE49-F238E27FC236}">
                <a16:creationId xmlns:a16="http://schemas.microsoft.com/office/drawing/2014/main" id="{129519C3-1A1A-48F1-99A9-4628BCBFA332}"/>
              </a:ext>
            </a:extLst>
          </p:cNvPr>
          <p:cNvSpPr txBox="1"/>
          <p:nvPr/>
        </p:nvSpPr>
        <p:spPr>
          <a:xfrm>
            <a:off x="7348702" y="3461675"/>
            <a:ext cx="1644891" cy="369332"/>
          </a:xfrm>
          <a:prstGeom prst="rect">
            <a:avLst/>
          </a:prstGeom>
          <a:noFill/>
        </p:spPr>
        <p:txBody>
          <a:bodyPr wrap="square">
            <a:spAutoFit/>
          </a:bodyPr>
          <a:lstStyle/>
          <a:p>
            <a:r>
              <a:rPr lang="vi-VN" b="1" i="1" dirty="0">
                <a:solidFill>
                  <a:srgbClr val="00B050"/>
                </a:solidFill>
                <a:effectLst/>
                <a:latin typeface="Open Sans"/>
              </a:rPr>
              <a:t>= 1000 . 0,01</a:t>
            </a:r>
            <a:endParaRPr lang="vi-VN" b="1" i="1" dirty="0">
              <a:solidFill>
                <a:srgbClr val="00B050"/>
              </a:solidFill>
            </a:endParaRPr>
          </a:p>
        </p:txBody>
      </p:sp>
      <p:sp>
        <p:nvSpPr>
          <p:cNvPr id="52" name="Hộp Văn bản 51">
            <a:extLst>
              <a:ext uri="{FF2B5EF4-FFF2-40B4-BE49-F238E27FC236}">
                <a16:creationId xmlns:a16="http://schemas.microsoft.com/office/drawing/2014/main" id="{015D35A5-9180-48D2-A88E-85DF90261552}"/>
              </a:ext>
            </a:extLst>
          </p:cNvPr>
          <p:cNvSpPr txBox="1"/>
          <p:nvPr/>
        </p:nvSpPr>
        <p:spPr>
          <a:xfrm>
            <a:off x="8769512" y="3484379"/>
            <a:ext cx="1537252" cy="369332"/>
          </a:xfrm>
          <a:prstGeom prst="rect">
            <a:avLst/>
          </a:prstGeom>
          <a:noFill/>
        </p:spPr>
        <p:txBody>
          <a:bodyPr wrap="square">
            <a:spAutoFit/>
          </a:bodyPr>
          <a:lstStyle/>
          <a:p>
            <a:r>
              <a:rPr lang="vi-VN" b="1" i="1" dirty="0">
                <a:solidFill>
                  <a:srgbClr val="00B050"/>
                </a:solidFill>
                <a:effectLst/>
                <a:latin typeface="Open Sans"/>
              </a:rPr>
              <a:t>= 10 (</a:t>
            </a:r>
            <a:r>
              <a:rPr lang="vi-VN" b="1" i="1" dirty="0" err="1">
                <a:solidFill>
                  <a:srgbClr val="00B050"/>
                </a:solidFill>
                <a:effectLst/>
                <a:latin typeface="Open Sans"/>
              </a:rPr>
              <a:t>kg</a:t>
            </a:r>
            <a:r>
              <a:rPr lang="vi-VN" b="1" i="1" dirty="0">
                <a:solidFill>
                  <a:srgbClr val="00B050"/>
                </a:solidFill>
                <a:effectLst/>
                <a:latin typeface="Open Sans"/>
              </a:rPr>
              <a:t>)</a:t>
            </a:r>
            <a:endParaRPr lang="vi-VN" b="1" i="1" dirty="0">
              <a:solidFill>
                <a:srgbClr val="00B050"/>
              </a:solidFill>
            </a:endParaRPr>
          </a:p>
        </p:txBody>
      </p:sp>
      <p:sp>
        <p:nvSpPr>
          <p:cNvPr id="53" name="Hộp Văn bản 52">
            <a:extLst>
              <a:ext uri="{FF2B5EF4-FFF2-40B4-BE49-F238E27FC236}">
                <a16:creationId xmlns:a16="http://schemas.microsoft.com/office/drawing/2014/main" id="{1CF53B40-94CF-41E6-B6DD-12586919EA9C}"/>
              </a:ext>
            </a:extLst>
          </p:cNvPr>
          <p:cNvSpPr txBox="1"/>
          <p:nvPr/>
        </p:nvSpPr>
        <p:spPr>
          <a:xfrm>
            <a:off x="3029618" y="4619028"/>
            <a:ext cx="6096000" cy="369332"/>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1" i="1" u="none" strike="noStrike" cap="none" normalizeH="0" baseline="0" dirty="0" err="1">
                <a:ln>
                  <a:noFill/>
                </a:ln>
                <a:solidFill>
                  <a:srgbClr val="00B050"/>
                </a:solidFill>
                <a:effectLst/>
                <a:latin typeface="Open Sans"/>
              </a:rPr>
              <a:t>Vì</a:t>
            </a:r>
            <a:r>
              <a:rPr kumimoji="0" lang="en-US" altLang="en-US" sz="1800" b="1" i="1" u="none" strike="noStrike" cap="none" normalizeH="0" baseline="0" dirty="0">
                <a:ln>
                  <a:noFill/>
                </a:ln>
                <a:solidFill>
                  <a:srgbClr val="00B050"/>
                </a:solidFill>
                <a:effectLst/>
                <a:latin typeface="Open Sans"/>
              </a:rPr>
              <a:t> </a:t>
            </a:r>
            <a:r>
              <a:rPr kumimoji="0" lang="en-US" altLang="en-US" sz="1800" b="1" i="1" u="none" strike="noStrike" cap="none" normalizeH="0" baseline="0" dirty="0" err="1">
                <a:ln>
                  <a:noFill/>
                </a:ln>
                <a:solidFill>
                  <a:srgbClr val="00B050"/>
                </a:solidFill>
                <a:effectLst/>
                <a:latin typeface="Open Sans"/>
              </a:rPr>
              <a:t>nhiệt</a:t>
            </a:r>
            <a:r>
              <a:rPr kumimoji="0" lang="en-US" altLang="en-US" sz="1800" b="1" i="1" u="none" strike="noStrike" cap="none" normalizeH="0" baseline="0" dirty="0">
                <a:ln>
                  <a:noFill/>
                </a:ln>
                <a:solidFill>
                  <a:srgbClr val="00B050"/>
                </a:solidFill>
                <a:effectLst/>
                <a:latin typeface="Open Sans"/>
              </a:rPr>
              <a:t> </a:t>
            </a:r>
            <a:r>
              <a:rPr kumimoji="0" lang="en-US" altLang="en-US" sz="1800" b="1" i="1" u="none" strike="noStrike" cap="none" normalizeH="0" baseline="0" dirty="0" err="1">
                <a:ln>
                  <a:noFill/>
                </a:ln>
                <a:solidFill>
                  <a:srgbClr val="00B050"/>
                </a:solidFill>
                <a:effectLst/>
                <a:latin typeface="Open Sans"/>
              </a:rPr>
              <a:t>lượng</a:t>
            </a:r>
            <a:r>
              <a:rPr kumimoji="0" lang="en-US" altLang="en-US" sz="1800" b="1" i="1" u="none" strike="noStrike" cap="none" normalizeH="0" baseline="0" dirty="0">
                <a:ln>
                  <a:noFill/>
                </a:ln>
                <a:solidFill>
                  <a:srgbClr val="00B050"/>
                </a:solidFill>
                <a:effectLst/>
                <a:latin typeface="Open Sans"/>
              </a:rPr>
              <a:t> </a:t>
            </a:r>
            <a:r>
              <a:rPr kumimoji="0" lang="en-US" altLang="en-US" sz="1800" b="1" i="1" u="none" strike="noStrike" cap="none" normalizeH="0" baseline="0" dirty="0" err="1">
                <a:ln>
                  <a:noFill/>
                </a:ln>
                <a:solidFill>
                  <a:srgbClr val="00B050"/>
                </a:solidFill>
                <a:effectLst/>
                <a:latin typeface="Open Sans"/>
              </a:rPr>
              <a:t>bị</a:t>
            </a:r>
            <a:r>
              <a:rPr kumimoji="0" lang="en-US" altLang="en-US" sz="1800" b="1" i="1" u="none" strike="noStrike" cap="none" normalizeH="0" baseline="0" dirty="0">
                <a:ln>
                  <a:noFill/>
                </a:ln>
                <a:solidFill>
                  <a:srgbClr val="00B050"/>
                </a:solidFill>
                <a:effectLst/>
                <a:latin typeface="Open Sans"/>
              </a:rPr>
              <a:t> </a:t>
            </a:r>
            <a:r>
              <a:rPr kumimoji="0" lang="en-US" altLang="en-US" sz="1800" b="1" i="1" u="none" strike="noStrike" cap="none" normalizeH="0" baseline="0" dirty="0" err="1">
                <a:ln>
                  <a:noFill/>
                </a:ln>
                <a:solidFill>
                  <a:srgbClr val="00B050"/>
                </a:solidFill>
                <a:effectLst/>
                <a:latin typeface="Open Sans"/>
              </a:rPr>
              <a:t>hao</a:t>
            </a:r>
            <a:r>
              <a:rPr kumimoji="0" lang="en-US" altLang="en-US" sz="1800" b="1" i="1" u="none" strike="noStrike" cap="none" normalizeH="0" baseline="0" dirty="0">
                <a:ln>
                  <a:noFill/>
                </a:ln>
                <a:solidFill>
                  <a:srgbClr val="00B050"/>
                </a:solidFill>
                <a:effectLst/>
                <a:latin typeface="Open Sans"/>
              </a:rPr>
              <a:t> </a:t>
            </a:r>
            <a:r>
              <a:rPr kumimoji="0" lang="en-US" altLang="en-US" sz="1800" b="1" i="1" u="none" strike="noStrike" cap="none" normalizeH="0" baseline="0" dirty="0" err="1">
                <a:ln>
                  <a:noFill/>
                </a:ln>
                <a:solidFill>
                  <a:srgbClr val="00B050"/>
                </a:solidFill>
                <a:effectLst/>
                <a:latin typeface="Open Sans"/>
              </a:rPr>
              <a:t>phí</a:t>
            </a:r>
            <a:r>
              <a:rPr kumimoji="0" lang="en-US" altLang="en-US" sz="1800" b="1" i="1" u="none" strike="noStrike" cap="none" normalizeH="0" baseline="0" dirty="0">
                <a:ln>
                  <a:noFill/>
                </a:ln>
                <a:solidFill>
                  <a:srgbClr val="00B050"/>
                </a:solidFill>
                <a:effectLst/>
                <a:latin typeface="Open Sans"/>
              </a:rPr>
              <a:t> </a:t>
            </a:r>
            <a:r>
              <a:rPr kumimoji="0" lang="en-US" altLang="en-US" sz="1800" b="1" i="1" u="none" strike="noStrike" cap="none" normalizeH="0" baseline="0" dirty="0" err="1">
                <a:ln>
                  <a:noFill/>
                </a:ln>
                <a:solidFill>
                  <a:srgbClr val="00B050"/>
                </a:solidFill>
                <a:effectLst/>
                <a:latin typeface="Open Sans"/>
              </a:rPr>
              <a:t>là</a:t>
            </a:r>
            <a:r>
              <a:rPr kumimoji="0" lang="en-US" altLang="en-US" sz="1800" b="1" i="1" u="none" strike="noStrike" cap="none" normalizeH="0" baseline="0" dirty="0">
                <a:ln>
                  <a:noFill/>
                </a:ln>
                <a:solidFill>
                  <a:srgbClr val="00B050"/>
                </a:solidFill>
                <a:effectLst/>
                <a:latin typeface="Open Sans"/>
              </a:rPr>
              <a:t> </a:t>
            </a:r>
            <a:r>
              <a:rPr kumimoji="0" lang="en-US" altLang="en-US" sz="1800" b="1" i="1" u="none" strike="noStrike" cap="none" normalizeH="0" baseline="0" dirty="0" err="1">
                <a:ln>
                  <a:noFill/>
                </a:ln>
                <a:solidFill>
                  <a:srgbClr val="00B050"/>
                </a:solidFill>
                <a:effectLst/>
                <a:latin typeface="Open Sans"/>
              </a:rPr>
              <a:t>rất</a:t>
            </a:r>
            <a:r>
              <a:rPr kumimoji="0" lang="en-US" altLang="en-US" sz="1800" b="1" i="1" u="none" strike="noStrike" cap="none" normalizeH="0" baseline="0" dirty="0">
                <a:ln>
                  <a:noFill/>
                </a:ln>
                <a:solidFill>
                  <a:srgbClr val="00B050"/>
                </a:solidFill>
                <a:effectLst/>
                <a:latin typeface="Open Sans"/>
              </a:rPr>
              <a:t> </a:t>
            </a:r>
            <a:r>
              <a:rPr kumimoji="0" lang="en-US" altLang="en-US" sz="1800" b="1" i="1" u="none" strike="noStrike" cap="none" normalizeH="0" baseline="0" dirty="0" err="1">
                <a:ln>
                  <a:noFill/>
                </a:ln>
                <a:solidFill>
                  <a:srgbClr val="00B050"/>
                </a:solidFill>
                <a:effectLst/>
                <a:latin typeface="Open Sans"/>
              </a:rPr>
              <a:t>nhỏ</a:t>
            </a:r>
            <a:r>
              <a:rPr kumimoji="0" lang="en-US" altLang="en-US" sz="1800" b="1" i="1" u="none" strike="noStrike" cap="none" normalizeH="0" baseline="0" dirty="0">
                <a:ln>
                  <a:noFill/>
                </a:ln>
                <a:solidFill>
                  <a:srgbClr val="00B050"/>
                </a:solidFill>
                <a:effectLst/>
                <a:latin typeface="Open Sans"/>
              </a:rPr>
              <a:t> </a:t>
            </a:r>
            <a:r>
              <a:rPr kumimoji="0" lang="en-US" altLang="en-US" sz="1800" b="1" i="1" u="none" strike="noStrike" cap="none" normalizeH="0" baseline="0" dirty="0" err="1">
                <a:ln>
                  <a:noFill/>
                </a:ln>
                <a:solidFill>
                  <a:srgbClr val="00B050"/>
                </a:solidFill>
                <a:effectLst/>
                <a:latin typeface="Open Sans"/>
              </a:rPr>
              <a:t>nên</a:t>
            </a:r>
            <a:r>
              <a:rPr kumimoji="0" lang="en-US" altLang="en-US" sz="1800" b="1" i="1" u="none" strike="noStrike" cap="none" normalizeH="0" baseline="0" dirty="0">
                <a:ln>
                  <a:noFill/>
                </a:ln>
                <a:solidFill>
                  <a:srgbClr val="00B050"/>
                </a:solidFill>
                <a:effectLst/>
                <a:latin typeface="Open Sans"/>
              </a:rPr>
              <a:t>: Q = A</a:t>
            </a:r>
            <a:endParaRPr kumimoji="0" lang="en-US" altLang="en-US" sz="1400" b="1" i="1" u="none" strike="noStrike" cap="none" normalizeH="0" baseline="0" dirty="0">
              <a:ln>
                <a:noFill/>
              </a:ln>
              <a:solidFill>
                <a:srgbClr val="00B050"/>
              </a:solidFill>
              <a:effectLst/>
            </a:endParaRPr>
          </a:p>
        </p:txBody>
      </p:sp>
      <p:sp>
        <p:nvSpPr>
          <p:cNvPr id="54" name="Hộp Văn bản 53">
            <a:extLst>
              <a:ext uri="{FF2B5EF4-FFF2-40B4-BE49-F238E27FC236}">
                <a16:creationId xmlns:a16="http://schemas.microsoft.com/office/drawing/2014/main" id="{4F8F9782-70D2-451C-ACA2-977698264D2C}"/>
              </a:ext>
            </a:extLst>
          </p:cNvPr>
          <p:cNvSpPr txBox="1"/>
          <p:nvPr/>
        </p:nvSpPr>
        <p:spPr>
          <a:xfrm>
            <a:off x="3875251" y="5489381"/>
            <a:ext cx="1829280" cy="369332"/>
          </a:xfrm>
          <a:prstGeom prst="rect">
            <a:avLst/>
          </a:prstGeom>
          <a:noFill/>
        </p:spPr>
        <p:txBody>
          <a:bodyPr wrap="square">
            <a:spAutoFit/>
          </a:bodyPr>
          <a:lstStyle/>
          <a:p>
            <a:pPr algn="just"/>
            <a:r>
              <a:rPr lang="vi-VN" b="1" i="1" dirty="0">
                <a:solidFill>
                  <a:srgbClr val="00B050"/>
                </a:solidFill>
                <a:effectLst/>
                <a:latin typeface="Open Sans"/>
              </a:rPr>
              <a:t>=&gt; t =A/P = Q/t</a:t>
            </a:r>
          </a:p>
        </p:txBody>
      </p:sp>
      <p:sp>
        <p:nvSpPr>
          <p:cNvPr id="55" name="Hộp Văn bản 54">
            <a:extLst>
              <a:ext uri="{FF2B5EF4-FFF2-40B4-BE49-F238E27FC236}">
                <a16:creationId xmlns:a16="http://schemas.microsoft.com/office/drawing/2014/main" id="{29F0C68C-8511-480A-BE87-A82993C9A4F9}"/>
              </a:ext>
            </a:extLst>
          </p:cNvPr>
          <p:cNvSpPr txBox="1"/>
          <p:nvPr/>
        </p:nvSpPr>
        <p:spPr>
          <a:xfrm>
            <a:off x="5617669" y="5489061"/>
            <a:ext cx="2688274" cy="369332"/>
          </a:xfrm>
          <a:prstGeom prst="rect">
            <a:avLst/>
          </a:prstGeom>
          <a:noFill/>
        </p:spPr>
        <p:txBody>
          <a:bodyPr wrap="square">
            <a:spAutoFit/>
          </a:bodyPr>
          <a:lstStyle/>
          <a:p>
            <a:pPr algn="just"/>
            <a:r>
              <a:rPr lang="vi-VN" b="1" i="1" dirty="0">
                <a:solidFill>
                  <a:srgbClr val="00B050"/>
                </a:solidFill>
                <a:effectLst/>
                <a:latin typeface="Open Sans"/>
              </a:rPr>
              <a:t>= 3.36 . 3,36.10</a:t>
            </a:r>
            <a:r>
              <a:rPr lang="vi-VN" b="1" i="1" baseline="30000" dirty="0">
                <a:solidFill>
                  <a:srgbClr val="00B050"/>
                </a:solidFill>
                <a:effectLst/>
                <a:latin typeface="Open Sans"/>
              </a:rPr>
              <a:t>6</a:t>
            </a:r>
            <a:r>
              <a:rPr lang="vi-VN" b="1" i="1" dirty="0">
                <a:solidFill>
                  <a:srgbClr val="00B050"/>
                </a:solidFill>
                <a:effectLst/>
                <a:latin typeface="Open Sans"/>
              </a:rPr>
              <a:t> /1100 </a:t>
            </a:r>
          </a:p>
        </p:txBody>
      </p:sp>
      <p:sp>
        <p:nvSpPr>
          <p:cNvPr id="56" name="Hộp Văn bản 55">
            <a:extLst>
              <a:ext uri="{FF2B5EF4-FFF2-40B4-BE49-F238E27FC236}">
                <a16:creationId xmlns:a16="http://schemas.microsoft.com/office/drawing/2014/main" id="{C0C23B52-E34E-40F4-BDE9-7F7848401A6C}"/>
              </a:ext>
            </a:extLst>
          </p:cNvPr>
          <p:cNvSpPr txBox="1"/>
          <p:nvPr/>
        </p:nvSpPr>
        <p:spPr>
          <a:xfrm>
            <a:off x="8034184" y="5474274"/>
            <a:ext cx="2786917" cy="369332"/>
          </a:xfrm>
          <a:prstGeom prst="rect">
            <a:avLst/>
          </a:prstGeom>
          <a:noFill/>
        </p:spPr>
        <p:txBody>
          <a:bodyPr wrap="square">
            <a:spAutoFit/>
          </a:bodyPr>
          <a:lstStyle/>
          <a:p>
            <a:pPr lvl="0" algn="just" eaLnBrk="0" fontAlgn="base" hangingPunct="0">
              <a:spcBef>
                <a:spcPct val="0"/>
              </a:spcBef>
              <a:spcAft>
                <a:spcPct val="0"/>
              </a:spcAft>
            </a:pPr>
            <a:r>
              <a:rPr lang="vi-VN" b="1" i="1" dirty="0">
                <a:solidFill>
                  <a:srgbClr val="00B050"/>
                </a:solidFill>
                <a:effectLst/>
                <a:latin typeface="Open Sans"/>
              </a:rPr>
              <a:t>= 3055 (s)</a:t>
            </a:r>
          </a:p>
        </p:txBody>
      </p:sp>
      <p:sp>
        <p:nvSpPr>
          <p:cNvPr id="58" name="Hộp Văn bản 57">
            <a:extLst>
              <a:ext uri="{FF2B5EF4-FFF2-40B4-BE49-F238E27FC236}">
                <a16:creationId xmlns:a16="http://schemas.microsoft.com/office/drawing/2014/main" id="{49FA33D0-597C-4CD2-8652-189EEE5E2879}"/>
              </a:ext>
            </a:extLst>
          </p:cNvPr>
          <p:cNvSpPr txBox="1"/>
          <p:nvPr/>
        </p:nvSpPr>
        <p:spPr>
          <a:xfrm>
            <a:off x="9120259" y="5474274"/>
            <a:ext cx="2169177" cy="369332"/>
          </a:xfrm>
          <a:prstGeom prst="rect">
            <a:avLst/>
          </a:prstGeom>
          <a:noFill/>
        </p:spPr>
        <p:txBody>
          <a:bodyPr wrap="square">
            <a:spAutoFit/>
          </a:bodyPr>
          <a:lstStyle/>
          <a:p>
            <a:pPr lvl="0" algn="just" eaLnBrk="0" fontAlgn="base" hangingPunct="0">
              <a:spcBef>
                <a:spcPct val="0"/>
              </a:spcBef>
              <a:spcAft>
                <a:spcPct val="0"/>
              </a:spcAft>
            </a:pPr>
            <a:r>
              <a:rPr lang="en-US" altLang="en-US" b="1" i="1" dirty="0">
                <a:solidFill>
                  <a:srgbClr val="00B050"/>
                </a:solidFill>
                <a:latin typeface="Open Sans"/>
              </a:rPr>
              <a:t> ≈ 50phút 55 </a:t>
            </a:r>
            <a:r>
              <a:rPr lang="en-US" altLang="en-US" b="1" i="1" dirty="0" err="1">
                <a:solidFill>
                  <a:srgbClr val="00B050"/>
                </a:solidFill>
                <a:latin typeface="Open Sans"/>
              </a:rPr>
              <a:t>giây</a:t>
            </a:r>
            <a:r>
              <a:rPr lang="en-US" altLang="en-US" b="1" i="1" dirty="0">
                <a:solidFill>
                  <a:srgbClr val="00B050"/>
                </a:solidFill>
                <a:latin typeface="Open Sans"/>
              </a:rPr>
              <a:t>.</a:t>
            </a:r>
            <a:endParaRPr lang="en-US" altLang="en-US" sz="1400" b="1" i="1" dirty="0">
              <a:solidFill>
                <a:srgbClr val="00B050"/>
              </a:solidFill>
            </a:endParaRPr>
          </a:p>
        </p:txBody>
      </p:sp>
      <p:sp>
        <p:nvSpPr>
          <p:cNvPr id="60" name="Hộp Văn bản 59">
            <a:extLst>
              <a:ext uri="{FF2B5EF4-FFF2-40B4-BE49-F238E27FC236}">
                <a16:creationId xmlns:a16="http://schemas.microsoft.com/office/drawing/2014/main" id="{007633E4-8F02-49E6-B5E5-F655B1335F3B}"/>
              </a:ext>
            </a:extLst>
          </p:cNvPr>
          <p:cNvSpPr txBox="1"/>
          <p:nvPr/>
        </p:nvSpPr>
        <p:spPr>
          <a:xfrm>
            <a:off x="3073501" y="5474487"/>
            <a:ext cx="1320462" cy="369332"/>
          </a:xfrm>
          <a:prstGeom prst="rect">
            <a:avLst/>
          </a:prstGeom>
          <a:noFill/>
        </p:spPr>
        <p:txBody>
          <a:bodyPr wrap="square">
            <a:spAutoFit/>
          </a:bodyPr>
          <a:lstStyle/>
          <a:p>
            <a:r>
              <a:rPr kumimoji="0" lang="en-US" altLang="en-US" sz="1800" b="1" i="1" u="none" strike="noStrike" cap="none" normalizeH="0" baseline="0" dirty="0">
                <a:ln>
                  <a:noFill/>
                </a:ln>
                <a:solidFill>
                  <a:srgbClr val="00B050"/>
                </a:solidFill>
                <a:effectLst/>
                <a:latin typeface="Open Sans"/>
              </a:rPr>
              <a:t>A = P.t</a:t>
            </a:r>
            <a:endParaRPr lang="vi-VN" b="1" i="1" dirty="0">
              <a:solidFill>
                <a:srgbClr val="00B050"/>
              </a:solidFill>
            </a:endParaRPr>
          </a:p>
        </p:txBody>
      </p:sp>
      <p:sp>
        <p:nvSpPr>
          <p:cNvPr id="62" name="Hộp Văn bản 61">
            <a:extLst>
              <a:ext uri="{FF2B5EF4-FFF2-40B4-BE49-F238E27FC236}">
                <a16:creationId xmlns:a16="http://schemas.microsoft.com/office/drawing/2014/main" id="{499A0629-CA8D-408B-8CF1-109EAEC29433}"/>
              </a:ext>
            </a:extLst>
          </p:cNvPr>
          <p:cNvSpPr txBox="1"/>
          <p:nvPr/>
        </p:nvSpPr>
        <p:spPr>
          <a:xfrm>
            <a:off x="3068700" y="5028911"/>
            <a:ext cx="6096000" cy="369332"/>
          </a:xfrm>
          <a:prstGeom prst="rect">
            <a:avLst/>
          </a:prstGeom>
          <a:noFill/>
        </p:spPr>
        <p:txBody>
          <a:bodyPr wrap="square">
            <a:spAutoFit/>
          </a:bodyPr>
          <a:lstStyle/>
          <a:p>
            <a:r>
              <a:rPr kumimoji="0" lang="en-US" altLang="en-US" sz="1800" b="1" i="1" u="none" strike="noStrike" cap="none" normalizeH="0" baseline="0" dirty="0" err="1">
                <a:ln>
                  <a:noFill/>
                </a:ln>
                <a:solidFill>
                  <a:srgbClr val="00B050"/>
                </a:solidFill>
                <a:effectLst/>
                <a:latin typeface="Open Sans"/>
              </a:rPr>
              <a:t>Thời</a:t>
            </a:r>
            <a:r>
              <a:rPr kumimoji="0" lang="en-US" altLang="en-US" sz="1800" b="1" i="1" u="none" strike="noStrike" cap="none" normalizeH="0" baseline="0" dirty="0">
                <a:ln>
                  <a:noFill/>
                </a:ln>
                <a:solidFill>
                  <a:srgbClr val="00B050"/>
                </a:solidFill>
                <a:effectLst/>
                <a:latin typeface="Open Sans"/>
              </a:rPr>
              <a:t> </a:t>
            </a:r>
            <a:r>
              <a:rPr kumimoji="0" lang="en-US" altLang="en-US" sz="1800" b="1" i="1" u="none" strike="noStrike" cap="none" normalizeH="0" baseline="0" dirty="0" err="1">
                <a:ln>
                  <a:noFill/>
                </a:ln>
                <a:solidFill>
                  <a:srgbClr val="00B050"/>
                </a:solidFill>
                <a:effectLst/>
                <a:latin typeface="Open Sans"/>
              </a:rPr>
              <a:t>gian</a:t>
            </a:r>
            <a:r>
              <a:rPr kumimoji="0" lang="en-US" altLang="en-US" sz="1800" b="1" i="1" u="none" strike="noStrike" cap="none" normalizeH="0" baseline="0" dirty="0">
                <a:ln>
                  <a:noFill/>
                </a:ln>
                <a:solidFill>
                  <a:srgbClr val="00B050"/>
                </a:solidFill>
                <a:effectLst/>
                <a:latin typeface="Open Sans"/>
              </a:rPr>
              <a:t> </a:t>
            </a:r>
            <a:r>
              <a:rPr kumimoji="0" lang="en-US" altLang="en-US" sz="1800" b="1" i="1" u="none" strike="noStrike" cap="none" normalizeH="0" baseline="0" dirty="0" err="1">
                <a:ln>
                  <a:noFill/>
                </a:ln>
                <a:solidFill>
                  <a:srgbClr val="00B050"/>
                </a:solidFill>
                <a:effectLst/>
                <a:latin typeface="Open Sans"/>
              </a:rPr>
              <a:t>đun</a:t>
            </a:r>
            <a:r>
              <a:rPr kumimoji="0" lang="en-US" altLang="en-US" sz="1800" b="1" i="1" u="none" strike="noStrike" cap="none" normalizeH="0" baseline="0" dirty="0">
                <a:ln>
                  <a:noFill/>
                </a:ln>
                <a:solidFill>
                  <a:srgbClr val="00B050"/>
                </a:solidFill>
                <a:effectLst/>
                <a:latin typeface="Open Sans"/>
              </a:rPr>
              <a:t> </a:t>
            </a:r>
            <a:r>
              <a:rPr kumimoji="0" lang="en-US" altLang="en-US" sz="1800" b="1" i="1" u="none" strike="noStrike" cap="none" normalizeH="0" baseline="0" dirty="0" err="1">
                <a:ln>
                  <a:noFill/>
                </a:ln>
                <a:solidFill>
                  <a:srgbClr val="00B050"/>
                </a:solidFill>
                <a:effectLst/>
                <a:latin typeface="Open Sans"/>
              </a:rPr>
              <a:t>sôi</a:t>
            </a:r>
            <a:r>
              <a:rPr kumimoji="0" lang="en-US" altLang="en-US" sz="1800" b="1" i="1" u="none" strike="noStrike" cap="none" normalizeH="0" baseline="0" dirty="0">
                <a:ln>
                  <a:noFill/>
                </a:ln>
                <a:solidFill>
                  <a:srgbClr val="00B050"/>
                </a:solidFill>
                <a:effectLst/>
                <a:latin typeface="Open Sans"/>
              </a:rPr>
              <a:t> 10 </a:t>
            </a:r>
            <a:r>
              <a:rPr kumimoji="0" lang="en-US" altLang="en-US" sz="1800" b="1" i="1" u="none" strike="noStrike" cap="none" normalizeH="0" baseline="0" dirty="0" err="1">
                <a:ln>
                  <a:noFill/>
                </a:ln>
                <a:solidFill>
                  <a:srgbClr val="00B050"/>
                </a:solidFill>
                <a:effectLst/>
                <a:latin typeface="Open Sans"/>
              </a:rPr>
              <a:t>lít</a:t>
            </a:r>
            <a:r>
              <a:rPr kumimoji="0" lang="en-US" altLang="en-US" sz="1800" b="1" i="1" u="none" strike="noStrike" cap="none" normalizeH="0" baseline="0" dirty="0">
                <a:ln>
                  <a:noFill/>
                </a:ln>
                <a:solidFill>
                  <a:srgbClr val="00B050"/>
                </a:solidFill>
                <a:effectLst/>
                <a:latin typeface="Open Sans"/>
              </a:rPr>
              <a:t> </a:t>
            </a:r>
            <a:r>
              <a:rPr kumimoji="0" lang="en-US" altLang="en-US" sz="1800" b="1" i="1" u="none" strike="noStrike" cap="none" normalizeH="0" baseline="0" dirty="0" err="1">
                <a:ln>
                  <a:noFill/>
                </a:ln>
                <a:solidFill>
                  <a:srgbClr val="00B050"/>
                </a:solidFill>
                <a:effectLst/>
                <a:latin typeface="Open Sans"/>
              </a:rPr>
              <a:t>nước</a:t>
            </a:r>
            <a:r>
              <a:rPr kumimoji="0" lang="en-US" altLang="en-US" sz="1800" b="1" i="1" u="none" strike="noStrike" cap="none" normalizeH="0" baseline="0" dirty="0">
                <a:ln>
                  <a:noFill/>
                </a:ln>
                <a:solidFill>
                  <a:srgbClr val="00B050"/>
                </a:solidFill>
                <a:effectLst/>
                <a:latin typeface="Open Sans"/>
              </a:rPr>
              <a:t> </a:t>
            </a:r>
            <a:r>
              <a:rPr kumimoji="0" lang="en-US" altLang="en-US" sz="1800" b="1" i="1" u="none" strike="noStrike" cap="none" normalizeH="0" baseline="0" dirty="0" err="1">
                <a:ln>
                  <a:noFill/>
                </a:ln>
                <a:solidFill>
                  <a:srgbClr val="00B050"/>
                </a:solidFill>
                <a:effectLst/>
                <a:latin typeface="Open Sans"/>
              </a:rPr>
              <a:t>là</a:t>
            </a:r>
            <a:endParaRPr lang="vi-VN" b="1" i="1" dirty="0">
              <a:solidFill>
                <a:srgbClr val="00B050"/>
              </a:solidFill>
            </a:endParaRPr>
          </a:p>
        </p:txBody>
      </p:sp>
      <p:sp>
        <p:nvSpPr>
          <p:cNvPr id="64" name="Hộp Văn bản 63">
            <a:extLst>
              <a:ext uri="{FF2B5EF4-FFF2-40B4-BE49-F238E27FC236}">
                <a16:creationId xmlns:a16="http://schemas.microsoft.com/office/drawing/2014/main" id="{173C22A8-E548-4C6D-8640-974FD0832A7B}"/>
              </a:ext>
            </a:extLst>
          </p:cNvPr>
          <p:cNvSpPr txBox="1"/>
          <p:nvPr/>
        </p:nvSpPr>
        <p:spPr>
          <a:xfrm>
            <a:off x="2792163" y="5902996"/>
            <a:ext cx="6129130" cy="369332"/>
          </a:xfrm>
          <a:prstGeom prst="rect">
            <a:avLst/>
          </a:prstGeom>
          <a:noFill/>
        </p:spPr>
        <p:txBody>
          <a:bodyPr wrap="square">
            <a:spAutoFit/>
          </a:bodyPr>
          <a:lstStyle/>
          <a:p>
            <a:r>
              <a:rPr kumimoji="0" lang="en-US" altLang="en-US" b="1" i="1" u="none" strike="noStrike" cap="none" normalizeH="0" baseline="0" dirty="0">
                <a:ln>
                  <a:noFill/>
                </a:ln>
                <a:solidFill>
                  <a:srgbClr val="00B050"/>
                </a:solidFill>
                <a:effectLst/>
                <a:latin typeface="Open Sans"/>
              </a:rPr>
              <a:t>c) </a:t>
            </a:r>
            <a:r>
              <a:rPr kumimoji="0" lang="en-US" altLang="en-US" b="1" i="1" u="none" strike="noStrike" cap="none" normalizeH="0" baseline="0" dirty="0" err="1">
                <a:ln>
                  <a:noFill/>
                </a:ln>
                <a:solidFill>
                  <a:srgbClr val="00B050"/>
                </a:solidFill>
                <a:effectLst/>
                <a:latin typeface="Open Sans"/>
              </a:rPr>
              <a:t>Điện</a:t>
            </a:r>
            <a:r>
              <a:rPr kumimoji="0" lang="en-US" altLang="en-US" b="1" i="1" u="none" strike="noStrike" cap="none" normalizeH="0" baseline="0" dirty="0">
                <a:ln>
                  <a:noFill/>
                </a:ln>
                <a:solidFill>
                  <a:srgbClr val="00B050"/>
                </a:solidFill>
                <a:effectLst/>
                <a:latin typeface="Open Sans"/>
              </a:rPr>
              <a:t> </a:t>
            </a:r>
            <a:r>
              <a:rPr kumimoji="0" lang="en-US" altLang="en-US" b="1" i="1" u="none" strike="noStrike" cap="none" normalizeH="0" baseline="0" dirty="0" err="1">
                <a:ln>
                  <a:noFill/>
                </a:ln>
                <a:solidFill>
                  <a:srgbClr val="00B050"/>
                </a:solidFill>
                <a:effectLst/>
                <a:latin typeface="Open Sans"/>
              </a:rPr>
              <a:t>năng</a:t>
            </a:r>
            <a:r>
              <a:rPr kumimoji="0" lang="en-US" altLang="en-US" b="1" i="1" u="none" strike="noStrike" cap="none" normalizeH="0" baseline="0" dirty="0">
                <a:ln>
                  <a:noFill/>
                </a:ln>
                <a:solidFill>
                  <a:srgbClr val="00B050"/>
                </a:solidFill>
                <a:effectLst/>
                <a:latin typeface="Open Sans"/>
              </a:rPr>
              <a:t> </a:t>
            </a:r>
            <a:r>
              <a:rPr kumimoji="0" lang="en-US" altLang="en-US" b="1" i="1" u="none" strike="noStrike" cap="none" normalizeH="0" baseline="0" dirty="0" err="1">
                <a:ln>
                  <a:noFill/>
                </a:ln>
                <a:solidFill>
                  <a:srgbClr val="00B050"/>
                </a:solidFill>
                <a:effectLst/>
                <a:latin typeface="Open Sans"/>
              </a:rPr>
              <a:t>tiêu</a:t>
            </a:r>
            <a:r>
              <a:rPr kumimoji="0" lang="en-US" altLang="en-US" b="1" i="1" u="none" strike="noStrike" cap="none" normalizeH="0" baseline="0" dirty="0">
                <a:ln>
                  <a:noFill/>
                </a:ln>
                <a:solidFill>
                  <a:srgbClr val="00B050"/>
                </a:solidFill>
                <a:effectLst/>
                <a:latin typeface="Open Sans"/>
              </a:rPr>
              <a:t> </a:t>
            </a:r>
            <a:r>
              <a:rPr kumimoji="0" lang="en-US" altLang="en-US" b="1" i="1" u="none" strike="noStrike" cap="none" normalizeH="0" baseline="0" dirty="0" err="1">
                <a:ln>
                  <a:noFill/>
                </a:ln>
                <a:solidFill>
                  <a:srgbClr val="00B050"/>
                </a:solidFill>
                <a:effectLst/>
                <a:latin typeface="Open Sans"/>
              </a:rPr>
              <a:t>thụ</a:t>
            </a:r>
            <a:r>
              <a:rPr kumimoji="0" lang="en-US" altLang="en-US" b="1" i="1" u="none" strike="noStrike" cap="none" normalizeH="0" baseline="0" dirty="0">
                <a:ln>
                  <a:noFill/>
                </a:ln>
                <a:solidFill>
                  <a:srgbClr val="00B050"/>
                </a:solidFill>
                <a:effectLst/>
                <a:latin typeface="Open Sans"/>
              </a:rPr>
              <a:t> </a:t>
            </a:r>
            <a:r>
              <a:rPr kumimoji="0" lang="en-US" altLang="en-US" b="1" i="1" u="none" strike="noStrike" cap="none" normalizeH="0" baseline="0" dirty="0" err="1">
                <a:ln>
                  <a:noFill/>
                </a:ln>
                <a:solidFill>
                  <a:srgbClr val="00B050"/>
                </a:solidFill>
                <a:effectLst/>
                <a:latin typeface="Open Sans"/>
              </a:rPr>
              <a:t>của</a:t>
            </a:r>
            <a:r>
              <a:rPr kumimoji="0" lang="en-US" altLang="en-US" b="1" i="1" u="none" strike="noStrike" cap="none" normalizeH="0" baseline="0" dirty="0">
                <a:ln>
                  <a:noFill/>
                </a:ln>
                <a:solidFill>
                  <a:srgbClr val="00B050"/>
                </a:solidFill>
                <a:effectLst/>
                <a:latin typeface="Open Sans"/>
              </a:rPr>
              <a:t> </a:t>
            </a:r>
            <a:r>
              <a:rPr kumimoji="0" lang="en-US" altLang="en-US" b="1" i="1" u="none" strike="noStrike" cap="none" normalizeH="0" baseline="0" dirty="0" err="1">
                <a:ln>
                  <a:noFill/>
                </a:ln>
                <a:solidFill>
                  <a:srgbClr val="00B050"/>
                </a:solidFill>
                <a:effectLst/>
                <a:latin typeface="Open Sans"/>
              </a:rPr>
              <a:t>bình</a:t>
            </a:r>
            <a:r>
              <a:rPr kumimoji="0" lang="en-US" altLang="en-US" b="1" i="1" u="none" strike="noStrike" cap="none" normalizeH="0" baseline="0" dirty="0">
                <a:ln>
                  <a:noFill/>
                </a:ln>
                <a:solidFill>
                  <a:srgbClr val="00B050"/>
                </a:solidFill>
                <a:effectLst/>
                <a:latin typeface="Open Sans"/>
              </a:rPr>
              <a:t> </a:t>
            </a:r>
            <a:r>
              <a:rPr kumimoji="0" lang="en-US" altLang="en-US" b="1" i="1" u="none" strike="noStrike" cap="none" normalizeH="0" baseline="0" dirty="0" err="1">
                <a:ln>
                  <a:noFill/>
                </a:ln>
                <a:solidFill>
                  <a:srgbClr val="00B050"/>
                </a:solidFill>
                <a:effectLst/>
                <a:latin typeface="Open Sans"/>
              </a:rPr>
              <a:t>trong</a:t>
            </a:r>
            <a:r>
              <a:rPr kumimoji="0" lang="en-US" altLang="en-US" b="1" i="1" u="none" strike="noStrike" cap="none" normalizeH="0" baseline="0" dirty="0">
                <a:ln>
                  <a:noFill/>
                </a:ln>
                <a:solidFill>
                  <a:srgbClr val="00B050"/>
                </a:solidFill>
                <a:effectLst/>
                <a:latin typeface="Open Sans"/>
              </a:rPr>
              <a:t> </a:t>
            </a:r>
            <a:r>
              <a:rPr kumimoji="0" lang="en-US" altLang="en-US" b="1" i="1" u="none" strike="noStrike" cap="none" normalizeH="0" baseline="0" dirty="0" err="1">
                <a:ln>
                  <a:noFill/>
                </a:ln>
                <a:solidFill>
                  <a:srgbClr val="00B050"/>
                </a:solidFill>
                <a:effectLst/>
                <a:latin typeface="Open Sans"/>
              </a:rPr>
              <a:t>một</a:t>
            </a:r>
            <a:r>
              <a:rPr kumimoji="0" lang="en-US" altLang="en-US" b="1" i="1" u="none" strike="noStrike" cap="none" normalizeH="0" baseline="0" dirty="0">
                <a:ln>
                  <a:noFill/>
                </a:ln>
                <a:solidFill>
                  <a:srgbClr val="00B050"/>
                </a:solidFill>
                <a:effectLst/>
                <a:latin typeface="Open Sans"/>
              </a:rPr>
              <a:t> </a:t>
            </a:r>
            <a:r>
              <a:rPr kumimoji="0" lang="en-US" altLang="en-US" b="1" i="1" u="none" strike="noStrike" cap="none" normalizeH="0" baseline="0" dirty="0" err="1">
                <a:ln>
                  <a:noFill/>
                </a:ln>
                <a:solidFill>
                  <a:srgbClr val="00B050"/>
                </a:solidFill>
                <a:effectLst/>
                <a:latin typeface="Open Sans"/>
              </a:rPr>
              <a:t>tháng</a:t>
            </a:r>
            <a:r>
              <a:rPr kumimoji="0" lang="en-US" altLang="en-US" b="1" i="1" u="none" strike="noStrike" cap="none" normalizeH="0" baseline="0" dirty="0">
                <a:ln>
                  <a:noFill/>
                </a:ln>
                <a:solidFill>
                  <a:srgbClr val="00B050"/>
                </a:solidFill>
                <a:effectLst/>
                <a:latin typeface="Open Sans"/>
              </a:rPr>
              <a:t> </a:t>
            </a:r>
            <a:r>
              <a:rPr lang="en-US" altLang="en-US" b="1" i="1" dirty="0" err="1">
                <a:solidFill>
                  <a:srgbClr val="00B050"/>
                </a:solidFill>
                <a:latin typeface="Open Sans"/>
              </a:rPr>
              <a:t>là</a:t>
            </a:r>
            <a:r>
              <a:rPr lang="en-US" altLang="en-US" b="1" i="1" dirty="0">
                <a:solidFill>
                  <a:srgbClr val="00B050"/>
                </a:solidFill>
                <a:latin typeface="Open Sans"/>
              </a:rPr>
              <a:t>: </a:t>
            </a:r>
            <a:endParaRPr lang="vi-VN" dirty="0"/>
          </a:p>
        </p:txBody>
      </p:sp>
      <p:sp>
        <p:nvSpPr>
          <p:cNvPr id="66" name="Hộp Văn bản 65">
            <a:extLst>
              <a:ext uri="{FF2B5EF4-FFF2-40B4-BE49-F238E27FC236}">
                <a16:creationId xmlns:a16="http://schemas.microsoft.com/office/drawing/2014/main" id="{B0D8E34E-E757-4B42-919A-866741DF90BE}"/>
              </a:ext>
            </a:extLst>
          </p:cNvPr>
          <p:cNvSpPr txBox="1"/>
          <p:nvPr/>
        </p:nvSpPr>
        <p:spPr>
          <a:xfrm>
            <a:off x="8323848" y="5898557"/>
            <a:ext cx="1080857" cy="369332"/>
          </a:xfrm>
          <a:prstGeom prst="rect">
            <a:avLst/>
          </a:prstGeom>
          <a:noFill/>
        </p:spPr>
        <p:txBody>
          <a:bodyPr wrap="square">
            <a:spAutoFit/>
          </a:bodyPr>
          <a:lstStyle/>
          <a:p>
            <a:r>
              <a:rPr lang="en-US" altLang="en-US" b="1" i="1" dirty="0">
                <a:solidFill>
                  <a:srgbClr val="00B050"/>
                </a:solidFill>
                <a:latin typeface="Open Sans"/>
              </a:rPr>
              <a:t>A = P.t’ </a:t>
            </a:r>
            <a:endParaRPr lang="vi-VN" dirty="0"/>
          </a:p>
        </p:txBody>
      </p:sp>
      <p:sp>
        <p:nvSpPr>
          <p:cNvPr id="68" name="Hộp Văn bản 67">
            <a:extLst>
              <a:ext uri="{FF2B5EF4-FFF2-40B4-BE49-F238E27FC236}">
                <a16:creationId xmlns:a16="http://schemas.microsoft.com/office/drawing/2014/main" id="{54C2AD0F-246E-4BCE-85E5-D9C32B60D055}"/>
              </a:ext>
            </a:extLst>
          </p:cNvPr>
          <p:cNvSpPr txBox="1"/>
          <p:nvPr/>
        </p:nvSpPr>
        <p:spPr>
          <a:xfrm>
            <a:off x="9058685" y="5911039"/>
            <a:ext cx="1064191" cy="369332"/>
          </a:xfrm>
          <a:prstGeom prst="rect">
            <a:avLst/>
          </a:prstGeom>
          <a:noFill/>
        </p:spPr>
        <p:txBody>
          <a:bodyPr wrap="square">
            <a:spAutoFit/>
          </a:bodyPr>
          <a:lstStyle/>
          <a:p>
            <a:r>
              <a:rPr kumimoji="0" lang="en-US" altLang="en-US" b="1" i="1" u="none" strike="noStrike" cap="none" normalizeH="0" baseline="0" dirty="0">
                <a:ln>
                  <a:noFill/>
                </a:ln>
                <a:solidFill>
                  <a:srgbClr val="00B050"/>
                </a:solidFill>
                <a:effectLst/>
                <a:latin typeface="Open Sans"/>
              </a:rPr>
              <a:t>= 1,1.30 </a:t>
            </a:r>
            <a:endParaRPr lang="vi-VN" dirty="0"/>
          </a:p>
        </p:txBody>
      </p:sp>
      <p:sp>
        <p:nvSpPr>
          <p:cNvPr id="70" name="Hộp Văn bản 69">
            <a:extLst>
              <a:ext uri="{FF2B5EF4-FFF2-40B4-BE49-F238E27FC236}">
                <a16:creationId xmlns:a16="http://schemas.microsoft.com/office/drawing/2014/main" id="{D748E306-2C65-4753-BC04-B976F784A494}"/>
              </a:ext>
            </a:extLst>
          </p:cNvPr>
          <p:cNvSpPr txBox="1"/>
          <p:nvPr/>
        </p:nvSpPr>
        <p:spPr>
          <a:xfrm>
            <a:off x="10126243" y="5898557"/>
            <a:ext cx="1408298" cy="369332"/>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1" u="none" strike="noStrike" cap="none" normalizeH="0" baseline="0" dirty="0">
                <a:ln>
                  <a:noFill/>
                </a:ln>
                <a:solidFill>
                  <a:srgbClr val="00B050"/>
                </a:solidFill>
                <a:effectLst/>
                <a:latin typeface="Open Sans"/>
              </a:rPr>
              <a:t>= 33(</a:t>
            </a:r>
            <a:r>
              <a:rPr kumimoji="0" lang="en-US" altLang="en-US" b="1" i="1" u="none" strike="noStrike" cap="none" normalizeH="0" baseline="0" dirty="0" err="1">
                <a:ln>
                  <a:noFill/>
                </a:ln>
                <a:solidFill>
                  <a:srgbClr val="00B050"/>
                </a:solidFill>
                <a:effectLst/>
                <a:latin typeface="Open Sans"/>
              </a:rPr>
              <a:t>kW.h</a:t>
            </a:r>
            <a:r>
              <a:rPr kumimoji="0" lang="en-US" altLang="en-US" b="1" i="1" u="none" strike="noStrike" cap="none" normalizeH="0" baseline="0" dirty="0">
                <a:ln>
                  <a:noFill/>
                </a:ln>
                <a:solidFill>
                  <a:srgbClr val="00B050"/>
                </a:solidFill>
                <a:effectLst/>
                <a:latin typeface="Open Sans"/>
              </a:rPr>
              <a:t>)</a:t>
            </a:r>
            <a:endParaRPr kumimoji="0" lang="en-US" altLang="en-US" b="1" i="1" u="none" strike="noStrike" cap="none" normalizeH="0" baseline="0" dirty="0">
              <a:ln>
                <a:noFill/>
              </a:ln>
              <a:solidFill>
                <a:srgbClr val="00B050"/>
              </a:solidFill>
              <a:effectLst/>
            </a:endParaRPr>
          </a:p>
        </p:txBody>
      </p:sp>
      <p:sp>
        <p:nvSpPr>
          <p:cNvPr id="72" name="Hộp Văn bản 71">
            <a:extLst>
              <a:ext uri="{FF2B5EF4-FFF2-40B4-BE49-F238E27FC236}">
                <a16:creationId xmlns:a16="http://schemas.microsoft.com/office/drawing/2014/main" id="{9A0CB7F0-5D58-40BB-808F-2C4D7961F31F}"/>
              </a:ext>
            </a:extLst>
          </p:cNvPr>
          <p:cNvSpPr txBox="1"/>
          <p:nvPr/>
        </p:nvSpPr>
        <p:spPr>
          <a:xfrm>
            <a:off x="3056221" y="6308440"/>
            <a:ext cx="1682804" cy="369332"/>
          </a:xfrm>
          <a:prstGeom prst="rect">
            <a:avLst/>
          </a:prstGeom>
          <a:noFill/>
        </p:spPr>
        <p:txBody>
          <a:bodyPr wrap="square">
            <a:spAutoFit/>
          </a:bodyPr>
          <a:lstStyle/>
          <a:p>
            <a:r>
              <a:rPr kumimoji="0" lang="en-US" altLang="en-US" b="1" i="1" u="none" strike="noStrike" cap="none" normalizeH="0" baseline="0" dirty="0" err="1">
                <a:ln>
                  <a:noFill/>
                </a:ln>
                <a:solidFill>
                  <a:srgbClr val="00B050"/>
                </a:solidFill>
                <a:effectLst/>
                <a:latin typeface="Open Sans"/>
              </a:rPr>
              <a:t>Tiền</a:t>
            </a:r>
            <a:r>
              <a:rPr kumimoji="0" lang="en-US" altLang="en-US" b="1" i="1" u="none" strike="noStrike" cap="none" normalizeH="0" baseline="0" dirty="0">
                <a:ln>
                  <a:noFill/>
                </a:ln>
                <a:solidFill>
                  <a:srgbClr val="00B050"/>
                </a:solidFill>
                <a:effectLst/>
                <a:latin typeface="Open Sans"/>
              </a:rPr>
              <a:t> </a:t>
            </a:r>
            <a:r>
              <a:rPr kumimoji="0" lang="en-US" altLang="en-US" b="1" i="1" u="none" strike="noStrike" cap="none" normalizeH="0" baseline="0" dirty="0" err="1">
                <a:ln>
                  <a:noFill/>
                </a:ln>
                <a:solidFill>
                  <a:srgbClr val="00B050"/>
                </a:solidFill>
                <a:effectLst/>
                <a:latin typeface="Open Sans"/>
              </a:rPr>
              <a:t>phải</a:t>
            </a:r>
            <a:r>
              <a:rPr kumimoji="0" lang="en-US" altLang="en-US" b="1" i="1" u="none" strike="noStrike" cap="none" normalizeH="0" baseline="0" dirty="0">
                <a:ln>
                  <a:noFill/>
                </a:ln>
                <a:solidFill>
                  <a:srgbClr val="00B050"/>
                </a:solidFill>
                <a:effectLst/>
                <a:latin typeface="Open Sans"/>
              </a:rPr>
              <a:t> </a:t>
            </a:r>
            <a:r>
              <a:rPr kumimoji="0" lang="en-US" altLang="en-US" b="1" i="1" u="none" strike="noStrike" cap="none" normalizeH="0" baseline="0" dirty="0" err="1">
                <a:ln>
                  <a:noFill/>
                </a:ln>
                <a:solidFill>
                  <a:srgbClr val="00B050"/>
                </a:solidFill>
                <a:effectLst/>
                <a:latin typeface="Open Sans"/>
              </a:rPr>
              <a:t>trả</a:t>
            </a:r>
            <a:r>
              <a:rPr kumimoji="0" lang="en-US" altLang="en-US" b="1" i="1" u="none" strike="noStrike" cap="none" normalizeH="0" baseline="0" dirty="0">
                <a:ln>
                  <a:noFill/>
                </a:ln>
                <a:solidFill>
                  <a:srgbClr val="00B050"/>
                </a:solidFill>
                <a:effectLst/>
                <a:latin typeface="Open Sans"/>
              </a:rPr>
              <a:t>: </a:t>
            </a:r>
            <a:endParaRPr lang="vi-VN" dirty="0"/>
          </a:p>
        </p:txBody>
      </p:sp>
      <p:sp>
        <p:nvSpPr>
          <p:cNvPr id="74" name="Hộp Văn bản 73">
            <a:extLst>
              <a:ext uri="{FF2B5EF4-FFF2-40B4-BE49-F238E27FC236}">
                <a16:creationId xmlns:a16="http://schemas.microsoft.com/office/drawing/2014/main" id="{6C5BCBCE-C0AD-4C7A-9E24-E20D85B8E25D}"/>
              </a:ext>
            </a:extLst>
          </p:cNvPr>
          <p:cNvSpPr txBox="1"/>
          <p:nvPr/>
        </p:nvSpPr>
        <p:spPr>
          <a:xfrm>
            <a:off x="4570686" y="6297392"/>
            <a:ext cx="1430560" cy="369332"/>
          </a:xfrm>
          <a:prstGeom prst="rect">
            <a:avLst/>
          </a:prstGeom>
          <a:noFill/>
        </p:spPr>
        <p:txBody>
          <a:bodyPr wrap="square">
            <a:spAutoFit/>
          </a:bodyPr>
          <a:lstStyle/>
          <a:p>
            <a:r>
              <a:rPr kumimoji="0" lang="en-US" altLang="en-US" b="1" i="1" u="none" strike="noStrike" cap="none" normalizeH="0" baseline="0" dirty="0">
                <a:ln>
                  <a:noFill/>
                </a:ln>
                <a:solidFill>
                  <a:srgbClr val="00B050"/>
                </a:solidFill>
                <a:effectLst/>
                <a:latin typeface="Open Sans"/>
              </a:rPr>
              <a:t>T = 33.1000 </a:t>
            </a:r>
            <a:endParaRPr lang="vi-VN" dirty="0"/>
          </a:p>
        </p:txBody>
      </p:sp>
    </p:spTree>
    <p:extLst>
      <p:ext uri="{BB962C8B-B14F-4D97-AF65-F5344CB8AC3E}">
        <p14:creationId xmlns:p14="http://schemas.microsoft.com/office/powerpoint/2010/main" val="15101678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fade">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fade">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fade">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fade">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fade">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fade">
                                      <p:cBhvr>
                                        <p:cTn id="77" dur="500"/>
                                        <p:tgtEl>
                                          <p:spTgt spid="17"/>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fade">
                                      <p:cBhvr>
                                        <p:cTn id="82" dur="500"/>
                                        <p:tgtEl>
                                          <p:spTgt spid="19"/>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21"/>
                                        </p:tgtEl>
                                        <p:attrNameLst>
                                          <p:attrName>style.visibility</p:attrName>
                                        </p:attrNameLst>
                                      </p:cBhvr>
                                      <p:to>
                                        <p:strVal val="visible"/>
                                      </p:to>
                                    </p:set>
                                    <p:animEffect transition="in" filter="fade">
                                      <p:cBhvr>
                                        <p:cTn id="87" dur="500"/>
                                        <p:tgtEl>
                                          <p:spTgt spid="21"/>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27"/>
                                        </p:tgtEl>
                                        <p:attrNameLst>
                                          <p:attrName>style.visibility</p:attrName>
                                        </p:attrNameLst>
                                      </p:cBhvr>
                                      <p:to>
                                        <p:strVal val="visible"/>
                                      </p:to>
                                    </p:set>
                                    <p:animEffect transition="in" filter="fade">
                                      <p:cBhvr>
                                        <p:cTn id="92" dur="500"/>
                                        <p:tgtEl>
                                          <p:spTgt spid="27"/>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fade">
                                      <p:cBhvr>
                                        <p:cTn id="97" dur="500"/>
                                        <p:tgtEl>
                                          <p:spTgt spid="29"/>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31"/>
                                        </p:tgtEl>
                                        <p:attrNameLst>
                                          <p:attrName>style.visibility</p:attrName>
                                        </p:attrNameLst>
                                      </p:cBhvr>
                                      <p:to>
                                        <p:strVal val="visible"/>
                                      </p:to>
                                    </p:set>
                                    <p:animEffect transition="in" filter="fade">
                                      <p:cBhvr>
                                        <p:cTn id="102" dur="500"/>
                                        <p:tgtEl>
                                          <p:spTgt spid="31"/>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fade">
                                      <p:cBhvr>
                                        <p:cTn id="107" dur="500"/>
                                        <p:tgtEl>
                                          <p:spTgt spid="33"/>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42"/>
                                        </p:tgtEl>
                                        <p:attrNameLst>
                                          <p:attrName>style.visibility</p:attrName>
                                        </p:attrNameLst>
                                      </p:cBhvr>
                                      <p:to>
                                        <p:strVal val="visible"/>
                                      </p:to>
                                    </p:set>
                                    <p:animEffect transition="in" filter="fade">
                                      <p:cBhvr>
                                        <p:cTn id="112" dur="500"/>
                                        <p:tgtEl>
                                          <p:spTgt spid="42"/>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44"/>
                                        </p:tgtEl>
                                        <p:attrNameLst>
                                          <p:attrName>style.visibility</p:attrName>
                                        </p:attrNameLst>
                                      </p:cBhvr>
                                      <p:to>
                                        <p:strVal val="visible"/>
                                      </p:to>
                                    </p:set>
                                    <p:animEffect transition="in" filter="fade">
                                      <p:cBhvr>
                                        <p:cTn id="117" dur="500"/>
                                        <p:tgtEl>
                                          <p:spTgt spid="44"/>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51"/>
                                        </p:tgtEl>
                                        <p:attrNameLst>
                                          <p:attrName>style.visibility</p:attrName>
                                        </p:attrNameLst>
                                      </p:cBhvr>
                                      <p:to>
                                        <p:strVal val="visible"/>
                                      </p:to>
                                    </p:set>
                                    <p:animEffect transition="in" filter="fade">
                                      <p:cBhvr>
                                        <p:cTn id="122" dur="500"/>
                                        <p:tgtEl>
                                          <p:spTgt spid="51"/>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52"/>
                                        </p:tgtEl>
                                        <p:attrNameLst>
                                          <p:attrName>style.visibility</p:attrName>
                                        </p:attrNameLst>
                                      </p:cBhvr>
                                      <p:to>
                                        <p:strVal val="visible"/>
                                      </p:to>
                                    </p:set>
                                    <p:animEffect transition="in" filter="fade">
                                      <p:cBhvr>
                                        <p:cTn id="127" dur="500"/>
                                        <p:tgtEl>
                                          <p:spTgt spid="52"/>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35"/>
                                        </p:tgtEl>
                                        <p:attrNameLst>
                                          <p:attrName>style.visibility</p:attrName>
                                        </p:attrNameLst>
                                      </p:cBhvr>
                                      <p:to>
                                        <p:strVal val="visible"/>
                                      </p:to>
                                    </p:set>
                                    <p:animEffect transition="in" filter="fade">
                                      <p:cBhvr>
                                        <p:cTn id="132" dur="500"/>
                                        <p:tgtEl>
                                          <p:spTgt spid="35"/>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grpId="0" nodeType="clickEffect">
                                  <p:stCondLst>
                                    <p:cond delay="0"/>
                                  </p:stCondLst>
                                  <p:childTnLst>
                                    <p:set>
                                      <p:cBhvr>
                                        <p:cTn id="136" dur="1" fill="hold">
                                          <p:stCondLst>
                                            <p:cond delay="0"/>
                                          </p:stCondLst>
                                        </p:cTn>
                                        <p:tgtEl>
                                          <p:spTgt spid="37"/>
                                        </p:tgtEl>
                                        <p:attrNameLst>
                                          <p:attrName>style.visibility</p:attrName>
                                        </p:attrNameLst>
                                      </p:cBhvr>
                                      <p:to>
                                        <p:strVal val="visible"/>
                                      </p:to>
                                    </p:set>
                                    <p:animEffect transition="in" filter="fade">
                                      <p:cBhvr>
                                        <p:cTn id="137" dur="500"/>
                                        <p:tgtEl>
                                          <p:spTgt spid="37"/>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grpId="0" nodeType="clickEffect">
                                  <p:stCondLst>
                                    <p:cond delay="0"/>
                                  </p:stCondLst>
                                  <p:childTnLst>
                                    <p:set>
                                      <p:cBhvr>
                                        <p:cTn id="141" dur="1" fill="hold">
                                          <p:stCondLst>
                                            <p:cond delay="0"/>
                                          </p:stCondLst>
                                        </p:cTn>
                                        <p:tgtEl>
                                          <p:spTgt spid="39"/>
                                        </p:tgtEl>
                                        <p:attrNameLst>
                                          <p:attrName>style.visibility</p:attrName>
                                        </p:attrNameLst>
                                      </p:cBhvr>
                                      <p:to>
                                        <p:strVal val="visible"/>
                                      </p:to>
                                    </p:set>
                                    <p:animEffect transition="in" filter="fade">
                                      <p:cBhvr>
                                        <p:cTn id="142" dur="500"/>
                                        <p:tgtEl>
                                          <p:spTgt spid="39"/>
                                        </p:tgtEl>
                                      </p:cBhvr>
                                    </p:animEffec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grpId="0" nodeType="clickEffect">
                                  <p:stCondLst>
                                    <p:cond delay="0"/>
                                  </p:stCondLst>
                                  <p:childTnLst>
                                    <p:set>
                                      <p:cBhvr>
                                        <p:cTn id="146" dur="1" fill="hold">
                                          <p:stCondLst>
                                            <p:cond delay="0"/>
                                          </p:stCondLst>
                                        </p:cTn>
                                        <p:tgtEl>
                                          <p:spTgt spid="41"/>
                                        </p:tgtEl>
                                        <p:attrNameLst>
                                          <p:attrName>style.visibility</p:attrName>
                                        </p:attrNameLst>
                                      </p:cBhvr>
                                      <p:to>
                                        <p:strVal val="visible"/>
                                      </p:to>
                                    </p:set>
                                    <p:animEffect transition="in" filter="fade">
                                      <p:cBhvr>
                                        <p:cTn id="147" dur="500"/>
                                        <p:tgtEl>
                                          <p:spTgt spid="41"/>
                                        </p:tgtEl>
                                      </p:cBhvr>
                                    </p:animEffect>
                                  </p:childTnLst>
                                </p:cTn>
                              </p:par>
                            </p:childTnLst>
                          </p:cTn>
                        </p:par>
                      </p:childTnLst>
                    </p:cTn>
                  </p:par>
                  <p:par>
                    <p:cTn id="148" fill="hold">
                      <p:stCondLst>
                        <p:cond delay="indefinite"/>
                      </p:stCondLst>
                      <p:childTnLst>
                        <p:par>
                          <p:cTn id="149" fill="hold">
                            <p:stCondLst>
                              <p:cond delay="0"/>
                            </p:stCondLst>
                            <p:childTnLst>
                              <p:par>
                                <p:cTn id="150" presetID="10" presetClass="entr" presetSubtype="0" fill="hold" grpId="0" nodeType="clickEffect">
                                  <p:stCondLst>
                                    <p:cond delay="0"/>
                                  </p:stCondLst>
                                  <p:childTnLst>
                                    <p:set>
                                      <p:cBhvr>
                                        <p:cTn id="151" dur="1" fill="hold">
                                          <p:stCondLst>
                                            <p:cond delay="0"/>
                                          </p:stCondLst>
                                        </p:cTn>
                                        <p:tgtEl>
                                          <p:spTgt spid="53"/>
                                        </p:tgtEl>
                                        <p:attrNameLst>
                                          <p:attrName>style.visibility</p:attrName>
                                        </p:attrNameLst>
                                      </p:cBhvr>
                                      <p:to>
                                        <p:strVal val="visible"/>
                                      </p:to>
                                    </p:set>
                                    <p:animEffect transition="in" filter="fade">
                                      <p:cBhvr>
                                        <p:cTn id="152" dur="500"/>
                                        <p:tgtEl>
                                          <p:spTgt spid="53"/>
                                        </p:tgtEl>
                                      </p:cBhvr>
                                    </p:animEffect>
                                  </p:childTnLst>
                                </p:cTn>
                              </p:par>
                            </p:childTnLst>
                          </p:cTn>
                        </p:par>
                      </p:childTnLst>
                    </p:cTn>
                  </p:par>
                  <p:par>
                    <p:cTn id="153" fill="hold">
                      <p:stCondLst>
                        <p:cond delay="indefinite"/>
                      </p:stCondLst>
                      <p:childTnLst>
                        <p:par>
                          <p:cTn id="154" fill="hold">
                            <p:stCondLst>
                              <p:cond delay="0"/>
                            </p:stCondLst>
                            <p:childTnLst>
                              <p:par>
                                <p:cTn id="155" presetID="10" presetClass="entr" presetSubtype="0" fill="hold" grpId="0" nodeType="clickEffect">
                                  <p:stCondLst>
                                    <p:cond delay="0"/>
                                  </p:stCondLst>
                                  <p:childTnLst>
                                    <p:set>
                                      <p:cBhvr>
                                        <p:cTn id="156" dur="1" fill="hold">
                                          <p:stCondLst>
                                            <p:cond delay="0"/>
                                          </p:stCondLst>
                                        </p:cTn>
                                        <p:tgtEl>
                                          <p:spTgt spid="62"/>
                                        </p:tgtEl>
                                        <p:attrNameLst>
                                          <p:attrName>style.visibility</p:attrName>
                                        </p:attrNameLst>
                                      </p:cBhvr>
                                      <p:to>
                                        <p:strVal val="visible"/>
                                      </p:to>
                                    </p:set>
                                    <p:animEffect transition="in" filter="fade">
                                      <p:cBhvr>
                                        <p:cTn id="157" dur="500"/>
                                        <p:tgtEl>
                                          <p:spTgt spid="62"/>
                                        </p:tgtEl>
                                      </p:cBhvr>
                                    </p:animEffect>
                                  </p:childTnLst>
                                </p:cTn>
                              </p:par>
                            </p:childTnLst>
                          </p:cTn>
                        </p:par>
                      </p:childTnLst>
                    </p:cTn>
                  </p:par>
                  <p:par>
                    <p:cTn id="158" fill="hold">
                      <p:stCondLst>
                        <p:cond delay="indefinite"/>
                      </p:stCondLst>
                      <p:childTnLst>
                        <p:par>
                          <p:cTn id="159" fill="hold">
                            <p:stCondLst>
                              <p:cond delay="0"/>
                            </p:stCondLst>
                            <p:childTnLst>
                              <p:par>
                                <p:cTn id="160" presetID="10" presetClass="entr" presetSubtype="0" fill="hold" grpId="0" nodeType="clickEffect">
                                  <p:stCondLst>
                                    <p:cond delay="0"/>
                                  </p:stCondLst>
                                  <p:childTnLst>
                                    <p:set>
                                      <p:cBhvr>
                                        <p:cTn id="161" dur="1" fill="hold">
                                          <p:stCondLst>
                                            <p:cond delay="0"/>
                                          </p:stCondLst>
                                        </p:cTn>
                                        <p:tgtEl>
                                          <p:spTgt spid="54"/>
                                        </p:tgtEl>
                                        <p:attrNameLst>
                                          <p:attrName>style.visibility</p:attrName>
                                        </p:attrNameLst>
                                      </p:cBhvr>
                                      <p:to>
                                        <p:strVal val="visible"/>
                                      </p:to>
                                    </p:set>
                                    <p:animEffect transition="in" filter="fade">
                                      <p:cBhvr>
                                        <p:cTn id="162" dur="500"/>
                                        <p:tgtEl>
                                          <p:spTgt spid="54"/>
                                        </p:tgtEl>
                                      </p:cBhvr>
                                    </p:animEffect>
                                  </p:childTnLst>
                                </p:cTn>
                              </p:par>
                            </p:childTnLst>
                          </p:cTn>
                        </p:par>
                      </p:childTnLst>
                    </p:cTn>
                  </p:par>
                  <p:par>
                    <p:cTn id="163" fill="hold">
                      <p:stCondLst>
                        <p:cond delay="indefinite"/>
                      </p:stCondLst>
                      <p:childTnLst>
                        <p:par>
                          <p:cTn id="164" fill="hold">
                            <p:stCondLst>
                              <p:cond delay="0"/>
                            </p:stCondLst>
                            <p:childTnLst>
                              <p:par>
                                <p:cTn id="165" presetID="10" presetClass="entr" presetSubtype="0" fill="hold" grpId="0" nodeType="clickEffect">
                                  <p:stCondLst>
                                    <p:cond delay="0"/>
                                  </p:stCondLst>
                                  <p:childTnLst>
                                    <p:set>
                                      <p:cBhvr>
                                        <p:cTn id="166" dur="1" fill="hold">
                                          <p:stCondLst>
                                            <p:cond delay="0"/>
                                          </p:stCondLst>
                                        </p:cTn>
                                        <p:tgtEl>
                                          <p:spTgt spid="55"/>
                                        </p:tgtEl>
                                        <p:attrNameLst>
                                          <p:attrName>style.visibility</p:attrName>
                                        </p:attrNameLst>
                                      </p:cBhvr>
                                      <p:to>
                                        <p:strVal val="visible"/>
                                      </p:to>
                                    </p:set>
                                    <p:animEffect transition="in" filter="fade">
                                      <p:cBhvr>
                                        <p:cTn id="167" dur="500"/>
                                        <p:tgtEl>
                                          <p:spTgt spid="55"/>
                                        </p:tgtEl>
                                      </p:cBhvr>
                                    </p:animEffect>
                                  </p:childTnLst>
                                </p:cTn>
                              </p:par>
                            </p:childTnLst>
                          </p:cTn>
                        </p:par>
                      </p:childTnLst>
                    </p:cTn>
                  </p:par>
                  <p:par>
                    <p:cTn id="168" fill="hold">
                      <p:stCondLst>
                        <p:cond delay="indefinite"/>
                      </p:stCondLst>
                      <p:childTnLst>
                        <p:par>
                          <p:cTn id="169" fill="hold">
                            <p:stCondLst>
                              <p:cond delay="0"/>
                            </p:stCondLst>
                            <p:childTnLst>
                              <p:par>
                                <p:cTn id="170" presetID="10" presetClass="entr" presetSubtype="0" fill="hold" grpId="0" nodeType="clickEffect">
                                  <p:stCondLst>
                                    <p:cond delay="0"/>
                                  </p:stCondLst>
                                  <p:childTnLst>
                                    <p:set>
                                      <p:cBhvr>
                                        <p:cTn id="171" dur="1" fill="hold">
                                          <p:stCondLst>
                                            <p:cond delay="0"/>
                                          </p:stCondLst>
                                        </p:cTn>
                                        <p:tgtEl>
                                          <p:spTgt spid="56"/>
                                        </p:tgtEl>
                                        <p:attrNameLst>
                                          <p:attrName>style.visibility</p:attrName>
                                        </p:attrNameLst>
                                      </p:cBhvr>
                                      <p:to>
                                        <p:strVal val="visible"/>
                                      </p:to>
                                    </p:set>
                                    <p:animEffect transition="in" filter="fade">
                                      <p:cBhvr>
                                        <p:cTn id="172" dur="500"/>
                                        <p:tgtEl>
                                          <p:spTgt spid="56"/>
                                        </p:tgtEl>
                                      </p:cBhvr>
                                    </p:animEffect>
                                  </p:childTnLst>
                                </p:cTn>
                              </p:par>
                            </p:childTnLst>
                          </p:cTn>
                        </p:par>
                      </p:childTnLst>
                    </p:cTn>
                  </p:par>
                  <p:par>
                    <p:cTn id="173" fill="hold">
                      <p:stCondLst>
                        <p:cond delay="indefinite"/>
                      </p:stCondLst>
                      <p:childTnLst>
                        <p:par>
                          <p:cTn id="174" fill="hold">
                            <p:stCondLst>
                              <p:cond delay="0"/>
                            </p:stCondLst>
                            <p:childTnLst>
                              <p:par>
                                <p:cTn id="175" presetID="10" presetClass="entr" presetSubtype="0" fill="hold" grpId="0" nodeType="clickEffect">
                                  <p:stCondLst>
                                    <p:cond delay="0"/>
                                  </p:stCondLst>
                                  <p:childTnLst>
                                    <p:set>
                                      <p:cBhvr>
                                        <p:cTn id="176" dur="1" fill="hold">
                                          <p:stCondLst>
                                            <p:cond delay="0"/>
                                          </p:stCondLst>
                                        </p:cTn>
                                        <p:tgtEl>
                                          <p:spTgt spid="58"/>
                                        </p:tgtEl>
                                        <p:attrNameLst>
                                          <p:attrName>style.visibility</p:attrName>
                                        </p:attrNameLst>
                                      </p:cBhvr>
                                      <p:to>
                                        <p:strVal val="visible"/>
                                      </p:to>
                                    </p:set>
                                    <p:animEffect transition="in" filter="fade">
                                      <p:cBhvr>
                                        <p:cTn id="177" dur="500"/>
                                        <p:tgtEl>
                                          <p:spTgt spid="58"/>
                                        </p:tgtEl>
                                      </p:cBhvr>
                                    </p:animEffect>
                                  </p:childTnLst>
                                </p:cTn>
                              </p:par>
                            </p:childTnLst>
                          </p:cTn>
                        </p:par>
                      </p:childTnLst>
                    </p:cTn>
                  </p:par>
                  <p:par>
                    <p:cTn id="178" fill="hold">
                      <p:stCondLst>
                        <p:cond delay="indefinite"/>
                      </p:stCondLst>
                      <p:childTnLst>
                        <p:par>
                          <p:cTn id="179" fill="hold">
                            <p:stCondLst>
                              <p:cond delay="0"/>
                            </p:stCondLst>
                            <p:childTnLst>
                              <p:par>
                                <p:cTn id="180" presetID="10" presetClass="entr" presetSubtype="0" fill="hold" grpId="0" nodeType="clickEffect">
                                  <p:stCondLst>
                                    <p:cond delay="0"/>
                                  </p:stCondLst>
                                  <p:childTnLst>
                                    <p:set>
                                      <p:cBhvr>
                                        <p:cTn id="181" dur="1" fill="hold">
                                          <p:stCondLst>
                                            <p:cond delay="0"/>
                                          </p:stCondLst>
                                        </p:cTn>
                                        <p:tgtEl>
                                          <p:spTgt spid="64"/>
                                        </p:tgtEl>
                                        <p:attrNameLst>
                                          <p:attrName>style.visibility</p:attrName>
                                        </p:attrNameLst>
                                      </p:cBhvr>
                                      <p:to>
                                        <p:strVal val="visible"/>
                                      </p:to>
                                    </p:set>
                                    <p:animEffect transition="in" filter="fade">
                                      <p:cBhvr>
                                        <p:cTn id="182" dur="500"/>
                                        <p:tgtEl>
                                          <p:spTgt spid="64"/>
                                        </p:tgtEl>
                                      </p:cBhvr>
                                    </p:animEffect>
                                  </p:childTnLst>
                                </p:cTn>
                              </p:par>
                            </p:childTnLst>
                          </p:cTn>
                        </p:par>
                      </p:childTnLst>
                    </p:cTn>
                  </p:par>
                  <p:par>
                    <p:cTn id="183" fill="hold">
                      <p:stCondLst>
                        <p:cond delay="indefinite"/>
                      </p:stCondLst>
                      <p:childTnLst>
                        <p:par>
                          <p:cTn id="184" fill="hold">
                            <p:stCondLst>
                              <p:cond delay="0"/>
                            </p:stCondLst>
                            <p:childTnLst>
                              <p:par>
                                <p:cTn id="185" presetID="10" presetClass="entr" presetSubtype="0" fill="hold" grpId="0" nodeType="clickEffect">
                                  <p:stCondLst>
                                    <p:cond delay="0"/>
                                  </p:stCondLst>
                                  <p:childTnLst>
                                    <p:set>
                                      <p:cBhvr>
                                        <p:cTn id="186" dur="1" fill="hold">
                                          <p:stCondLst>
                                            <p:cond delay="0"/>
                                          </p:stCondLst>
                                        </p:cTn>
                                        <p:tgtEl>
                                          <p:spTgt spid="66"/>
                                        </p:tgtEl>
                                        <p:attrNameLst>
                                          <p:attrName>style.visibility</p:attrName>
                                        </p:attrNameLst>
                                      </p:cBhvr>
                                      <p:to>
                                        <p:strVal val="visible"/>
                                      </p:to>
                                    </p:set>
                                    <p:animEffect transition="in" filter="fade">
                                      <p:cBhvr>
                                        <p:cTn id="187" dur="500"/>
                                        <p:tgtEl>
                                          <p:spTgt spid="66"/>
                                        </p:tgtEl>
                                      </p:cBhvr>
                                    </p:animEffect>
                                  </p:childTnLst>
                                </p:cTn>
                              </p:par>
                            </p:childTnLst>
                          </p:cTn>
                        </p:par>
                      </p:childTnLst>
                    </p:cTn>
                  </p:par>
                  <p:par>
                    <p:cTn id="188" fill="hold">
                      <p:stCondLst>
                        <p:cond delay="indefinite"/>
                      </p:stCondLst>
                      <p:childTnLst>
                        <p:par>
                          <p:cTn id="189" fill="hold">
                            <p:stCondLst>
                              <p:cond delay="0"/>
                            </p:stCondLst>
                            <p:childTnLst>
                              <p:par>
                                <p:cTn id="190" presetID="10" presetClass="entr" presetSubtype="0" fill="hold" grpId="0" nodeType="clickEffect">
                                  <p:stCondLst>
                                    <p:cond delay="0"/>
                                  </p:stCondLst>
                                  <p:childTnLst>
                                    <p:set>
                                      <p:cBhvr>
                                        <p:cTn id="191" dur="1" fill="hold">
                                          <p:stCondLst>
                                            <p:cond delay="0"/>
                                          </p:stCondLst>
                                        </p:cTn>
                                        <p:tgtEl>
                                          <p:spTgt spid="70"/>
                                        </p:tgtEl>
                                        <p:attrNameLst>
                                          <p:attrName>style.visibility</p:attrName>
                                        </p:attrNameLst>
                                      </p:cBhvr>
                                      <p:to>
                                        <p:strVal val="visible"/>
                                      </p:to>
                                    </p:set>
                                    <p:animEffect transition="in" filter="fade">
                                      <p:cBhvr>
                                        <p:cTn id="192" dur="500"/>
                                        <p:tgtEl>
                                          <p:spTgt spid="70"/>
                                        </p:tgtEl>
                                      </p:cBhvr>
                                    </p:animEffect>
                                  </p:childTnLst>
                                </p:cTn>
                              </p:par>
                            </p:childTnLst>
                          </p:cTn>
                        </p:par>
                      </p:childTnLst>
                    </p:cTn>
                  </p:par>
                  <p:par>
                    <p:cTn id="193" fill="hold">
                      <p:stCondLst>
                        <p:cond delay="indefinite"/>
                      </p:stCondLst>
                      <p:childTnLst>
                        <p:par>
                          <p:cTn id="194" fill="hold">
                            <p:stCondLst>
                              <p:cond delay="0"/>
                            </p:stCondLst>
                            <p:childTnLst>
                              <p:par>
                                <p:cTn id="195" presetID="10" presetClass="entr" presetSubtype="0" fill="hold" grpId="0" nodeType="clickEffect">
                                  <p:stCondLst>
                                    <p:cond delay="0"/>
                                  </p:stCondLst>
                                  <p:childTnLst>
                                    <p:set>
                                      <p:cBhvr>
                                        <p:cTn id="196" dur="1" fill="hold">
                                          <p:stCondLst>
                                            <p:cond delay="0"/>
                                          </p:stCondLst>
                                        </p:cTn>
                                        <p:tgtEl>
                                          <p:spTgt spid="72"/>
                                        </p:tgtEl>
                                        <p:attrNameLst>
                                          <p:attrName>style.visibility</p:attrName>
                                        </p:attrNameLst>
                                      </p:cBhvr>
                                      <p:to>
                                        <p:strVal val="visible"/>
                                      </p:to>
                                    </p:set>
                                    <p:animEffect transition="in" filter="fade">
                                      <p:cBhvr>
                                        <p:cTn id="197" dur="500"/>
                                        <p:tgtEl>
                                          <p:spTgt spid="72"/>
                                        </p:tgtEl>
                                      </p:cBhvr>
                                    </p:animEffect>
                                  </p:childTnLst>
                                </p:cTn>
                              </p:par>
                            </p:childTnLst>
                          </p:cTn>
                        </p:par>
                      </p:childTnLst>
                    </p:cTn>
                  </p:par>
                  <p:par>
                    <p:cTn id="198" fill="hold">
                      <p:stCondLst>
                        <p:cond delay="indefinite"/>
                      </p:stCondLst>
                      <p:childTnLst>
                        <p:par>
                          <p:cTn id="199" fill="hold">
                            <p:stCondLst>
                              <p:cond delay="0"/>
                            </p:stCondLst>
                            <p:childTnLst>
                              <p:par>
                                <p:cTn id="200" presetID="10" presetClass="entr" presetSubtype="0" fill="hold" grpId="0" nodeType="clickEffect">
                                  <p:stCondLst>
                                    <p:cond delay="0"/>
                                  </p:stCondLst>
                                  <p:childTnLst>
                                    <p:set>
                                      <p:cBhvr>
                                        <p:cTn id="201" dur="1" fill="hold">
                                          <p:stCondLst>
                                            <p:cond delay="0"/>
                                          </p:stCondLst>
                                        </p:cTn>
                                        <p:tgtEl>
                                          <p:spTgt spid="74"/>
                                        </p:tgtEl>
                                        <p:attrNameLst>
                                          <p:attrName>style.visibility</p:attrName>
                                        </p:attrNameLst>
                                      </p:cBhvr>
                                      <p:to>
                                        <p:strVal val="visible"/>
                                      </p:to>
                                    </p:set>
                                    <p:animEffect transition="in" filter="fade">
                                      <p:cBhvr>
                                        <p:cTn id="202" dur="500"/>
                                        <p:tgtEl>
                                          <p:spTgt spid="74"/>
                                        </p:tgtEl>
                                      </p:cBhvr>
                                    </p:animEffect>
                                  </p:childTnLst>
                                </p:cTn>
                              </p:par>
                            </p:childTnLst>
                          </p:cTn>
                        </p:par>
                      </p:childTnLst>
                    </p:cTn>
                  </p:par>
                  <p:par>
                    <p:cTn id="203" fill="hold">
                      <p:stCondLst>
                        <p:cond delay="indefinite"/>
                      </p:stCondLst>
                      <p:childTnLst>
                        <p:par>
                          <p:cTn id="204" fill="hold">
                            <p:stCondLst>
                              <p:cond delay="0"/>
                            </p:stCondLst>
                            <p:childTnLst>
                              <p:par>
                                <p:cTn id="205" presetID="10" presetClass="entr" presetSubtype="0" fill="hold" grpId="0" nodeType="clickEffect">
                                  <p:stCondLst>
                                    <p:cond delay="0"/>
                                  </p:stCondLst>
                                  <p:childTnLst>
                                    <p:set>
                                      <p:cBhvr>
                                        <p:cTn id="206" dur="1" fill="hold">
                                          <p:stCondLst>
                                            <p:cond delay="0"/>
                                          </p:stCondLst>
                                        </p:cTn>
                                        <p:tgtEl>
                                          <p:spTgt spid="7"/>
                                        </p:tgtEl>
                                        <p:attrNameLst>
                                          <p:attrName>style.visibility</p:attrName>
                                        </p:attrNameLst>
                                      </p:cBhvr>
                                      <p:to>
                                        <p:strVal val="visible"/>
                                      </p:to>
                                    </p:set>
                                    <p:animEffect transition="in" filter="fade">
                                      <p:cBhvr>
                                        <p:cTn id="20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7" grpId="0"/>
      <p:bldP spid="19" grpId="0"/>
      <p:bldP spid="21" grpId="0"/>
      <p:bldP spid="27" grpId="0"/>
      <p:bldP spid="29" grpId="0"/>
      <p:bldP spid="31" grpId="0"/>
      <p:bldP spid="33" grpId="0"/>
      <p:bldP spid="35" grpId="0"/>
      <p:bldP spid="37" grpId="0"/>
      <p:bldP spid="39" grpId="0"/>
      <p:bldP spid="41" grpId="0"/>
      <p:bldP spid="42" grpId="0"/>
      <p:bldP spid="44" grpId="0"/>
      <p:bldP spid="51" grpId="0"/>
      <p:bldP spid="52" grpId="0"/>
      <p:bldP spid="53" grpId="0"/>
      <p:bldP spid="54" grpId="0"/>
      <p:bldP spid="55" grpId="0"/>
      <p:bldP spid="56" grpId="0"/>
      <p:bldP spid="58" grpId="0"/>
      <p:bldP spid="62" grpId="0"/>
      <p:bldP spid="64" grpId="0"/>
      <p:bldP spid="66" grpId="0"/>
      <p:bldP spid="70" grpId="0"/>
      <p:bldP spid="72" grpId="0"/>
      <p:bldP spid="7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56032" y="128827"/>
            <a:ext cx="11801856" cy="1940957"/>
          </a:xfrm>
          <a:prstGeom prst="roundRect">
            <a:avLst/>
          </a:prstGeom>
          <a:solidFill>
            <a:schemeClr val="accent2">
              <a:lumMod val="20000"/>
              <a:lumOff val="80000"/>
            </a:schemeClr>
          </a:solidFill>
          <a:ln w="28575">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b="1" i="1" dirty="0"/>
              <a:t>Bài 14: Trong mùa đông, một lò sưởi có ghi 220V – 880W được sử dụng với hiệu điện thế 220V trong 4 giờ mỗi ngày.</a:t>
            </a:r>
            <a:endParaRPr lang="en-US" b="1" i="1" dirty="0"/>
          </a:p>
          <a:p>
            <a:r>
              <a:rPr lang="vi-VN" b="1" i="1" dirty="0"/>
              <a:t>a) Tính điện trở của dây nung lò sưởi và cường độ dòng điện chạy qua nó khi đó</a:t>
            </a:r>
          </a:p>
          <a:p>
            <a:r>
              <a:rPr lang="vi-VN" b="1" i="1" dirty="0"/>
              <a:t>b) Tính nhiệt lượng mà lò sưởi này toả ra trong mỗi ngày theo đơn vị kJ.</a:t>
            </a:r>
          </a:p>
          <a:p>
            <a:r>
              <a:rPr lang="vi-VN" b="1" i="1" dirty="0"/>
              <a:t>c) Tính tiền điện phải trả cho việc dùng lò sưởi như trên trong suốt mùa đông, tổng cộng là 30 ngày. Cho rằng giá tiền điện là 1000đ/kW.h</a:t>
            </a:r>
          </a:p>
        </p:txBody>
      </p:sp>
      <p:sp>
        <p:nvSpPr>
          <p:cNvPr id="113717" name="Text Box 53"/>
          <p:cNvSpPr txBox="1">
            <a:spLocks noChangeArrowheads="1"/>
          </p:cNvSpPr>
          <p:nvPr/>
        </p:nvSpPr>
        <p:spPr bwMode="auto">
          <a:xfrm>
            <a:off x="322477" y="2100561"/>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flipH="1">
            <a:off x="3342505" y="2043476"/>
            <a:ext cx="16129" cy="4996195"/>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3431751" y="2129410"/>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Giải:</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2400" b="0" i="0" u="none" strike="noStrike" cap="none" normalizeH="0" baseline="0" dirty="0">
                <a:ln>
                  <a:noFill/>
                </a:ln>
                <a:solidFill>
                  <a:schemeClr val="tx1"/>
                </a:solidFill>
                <a:effectLst/>
                <a:latin typeface="Arial" panose="020B0604020202020204" pitchFamily="34" charset="0"/>
              </a:rPr>
              <a:t/>
            </a:r>
            <a:br>
              <a:rPr kumimoji="0" lang="en-US" altLang="en-US" sz="124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7" name="Rectangle 6"/>
          <p:cNvSpPr/>
          <p:nvPr/>
        </p:nvSpPr>
        <p:spPr>
          <a:xfrm>
            <a:off x="381430" y="2562226"/>
            <a:ext cx="3089801" cy="4247317"/>
          </a:xfrm>
          <a:prstGeom prst="rect">
            <a:avLst/>
          </a:prstGeom>
        </p:spPr>
        <p:txBody>
          <a:bodyPr wrap="square">
            <a:spAutoFit/>
          </a:bodyPr>
          <a:lstStyle/>
          <a:p>
            <a:pPr algn="just">
              <a:lnSpc>
                <a:spcPct val="150000"/>
              </a:lnSpc>
            </a:pPr>
            <a:r>
              <a:rPr lang="en-US" sz="2000" b="1" i="1" dirty="0" smtClean="0">
                <a:solidFill>
                  <a:srgbClr val="00B050"/>
                </a:solidFill>
                <a:effectLst/>
                <a:latin typeface="Open Sans"/>
              </a:rPr>
              <a:t>U</a:t>
            </a:r>
            <a:r>
              <a:rPr lang="en-US" sz="2000" b="1" i="1" baseline="-25000" dirty="0" smtClean="0">
                <a:solidFill>
                  <a:srgbClr val="00B050"/>
                </a:solidFill>
                <a:effectLst/>
                <a:latin typeface="Open Sans"/>
              </a:rPr>
              <a:t>đm</a:t>
            </a:r>
            <a:r>
              <a:rPr lang="en-US" sz="2000" b="1" i="1" dirty="0">
                <a:solidFill>
                  <a:srgbClr val="00B050"/>
                </a:solidFill>
                <a:effectLst/>
                <a:latin typeface="Open Sans"/>
              </a:rPr>
              <a:t> = </a:t>
            </a:r>
            <a:r>
              <a:rPr lang="en-US" sz="2000" b="1" i="1" dirty="0" smtClean="0">
                <a:solidFill>
                  <a:srgbClr val="00B050"/>
                </a:solidFill>
                <a:effectLst/>
                <a:latin typeface="Open Sans"/>
              </a:rPr>
              <a:t>220V</a:t>
            </a:r>
            <a:endParaRPr lang="en-US" sz="2000" b="1" i="1" dirty="0">
              <a:solidFill>
                <a:srgbClr val="00B050"/>
              </a:solidFill>
              <a:effectLst/>
              <a:latin typeface="Open Sans"/>
            </a:endParaRPr>
          </a:p>
          <a:p>
            <a:pPr algn="just">
              <a:lnSpc>
                <a:spcPct val="150000"/>
              </a:lnSpc>
            </a:pPr>
            <a:r>
              <a:rPr lang="en-US" sz="2000" b="1" i="1" dirty="0" smtClean="0">
                <a:solidFill>
                  <a:srgbClr val="00B050"/>
                </a:solidFill>
                <a:effectLst/>
                <a:latin typeface="Open Sans"/>
              </a:rPr>
              <a:t>P</a:t>
            </a:r>
            <a:r>
              <a:rPr lang="en-US" sz="2000" b="1" i="1" baseline="-25000" dirty="0" smtClean="0">
                <a:solidFill>
                  <a:srgbClr val="00B050"/>
                </a:solidFill>
                <a:effectLst/>
                <a:latin typeface="Open Sans"/>
              </a:rPr>
              <a:t>đm</a:t>
            </a:r>
            <a:r>
              <a:rPr lang="en-US" sz="2000" b="1" i="1" dirty="0">
                <a:solidFill>
                  <a:srgbClr val="00B050"/>
                </a:solidFill>
                <a:effectLst/>
                <a:latin typeface="Open Sans"/>
              </a:rPr>
              <a:t> = 880W </a:t>
            </a:r>
            <a:r>
              <a:rPr lang="en-US" sz="2000" b="1" i="1" dirty="0" smtClean="0">
                <a:solidFill>
                  <a:srgbClr val="00B050"/>
                </a:solidFill>
                <a:effectLst/>
                <a:latin typeface="Open Sans"/>
              </a:rPr>
              <a:t>= 0,88kW </a:t>
            </a:r>
            <a:endParaRPr lang="en-US" sz="2000" b="1" i="1" dirty="0">
              <a:solidFill>
                <a:srgbClr val="00B050"/>
              </a:solidFill>
              <a:effectLst/>
              <a:latin typeface="Open Sans"/>
            </a:endParaRPr>
          </a:p>
          <a:p>
            <a:pPr algn="just">
              <a:lnSpc>
                <a:spcPct val="150000"/>
              </a:lnSpc>
            </a:pPr>
            <a:r>
              <a:rPr lang="en-US" sz="2000" b="1" i="1" dirty="0">
                <a:solidFill>
                  <a:srgbClr val="00B050"/>
                </a:solidFill>
                <a:effectLst/>
                <a:latin typeface="Open Sans"/>
              </a:rPr>
              <a:t>U = </a:t>
            </a:r>
            <a:r>
              <a:rPr lang="en-US" sz="2000" b="1" i="1" dirty="0" smtClean="0">
                <a:solidFill>
                  <a:srgbClr val="00B050"/>
                </a:solidFill>
                <a:effectLst/>
                <a:latin typeface="Open Sans"/>
              </a:rPr>
              <a:t>220V</a:t>
            </a:r>
            <a:endParaRPr lang="en-US" sz="2000" b="1" i="1" dirty="0">
              <a:solidFill>
                <a:srgbClr val="00B050"/>
              </a:solidFill>
              <a:effectLst/>
              <a:latin typeface="Open Sans"/>
            </a:endParaRPr>
          </a:p>
          <a:p>
            <a:pPr algn="just">
              <a:lnSpc>
                <a:spcPct val="150000"/>
              </a:lnSpc>
            </a:pPr>
            <a:r>
              <a:rPr lang="en-US" sz="2000" b="1" i="1" dirty="0">
                <a:solidFill>
                  <a:srgbClr val="00B050"/>
                </a:solidFill>
                <a:effectLst/>
                <a:latin typeface="Open Sans"/>
              </a:rPr>
              <a:t> t</a:t>
            </a:r>
            <a:r>
              <a:rPr lang="en-US" sz="2000" b="1" i="1" baseline="-25000" dirty="0">
                <a:solidFill>
                  <a:srgbClr val="00B050"/>
                </a:solidFill>
                <a:effectLst/>
                <a:latin typeface="Open Sans"/>
              </a:rPr>
              <a:t>0</a:t>
            </a:r>
            <a:r>
              <a:rPr lang="en-US" sz="2000" b="1" i="1" dirty="0">
                <a:solidFill>
                  <a:srgbClr val="00B050"/>
                </a:solidFill>
                <a:effectLst/>
                <a:latin typeface="Open Sans"/>
              </a:rPr>
              <a:t> = 4h </a:t>
            </a:r>
            <a:r>
              <a:rPr lang="en-US" sz="2000" b="1" i="1" dirty="0" smtClean="0">
                <a:solidFill>
                  <a:srgbClr val="00B050"/>
                </a:solidFill>
                <a:effectLst/>
                <a:latin typeface="Open Sans"/>
              </a:rPr>
              <a:t>= 14400s</a:t>
            </a:r>
            <a:endParaRPr lang="en-US" sz="2000" b="1" i="1" dirty="0">
              <a:solidFill>
                <a:srgbClr val="00B050"/>
              </a:solidFill>
              <a:effectLst/>
              <a:latin typeface="Open Sans"/>
            </a:endParaRPr>
          </a:p>
          <a:p>
            <a:pPr marL="342900" indent="-342900" algn="just">
              <a:lnSpc>
                <a:spcPct val="150000"/>
              </a:lnSpc>
              <a:buAutoNum type="alphaLcParenR"/>
            </a:pPr>
            <a:r>
              <a:rPr lang="en-US" sz="2000" b="1" i="1" dirty="0" smtClean="0">
                <a:solidFill>
                  <a:srgbClr val="00B050"/>
                </a:solidFill>
                <a:effectLst/>
                <a:latin typeface="Open Sans"/>
              </a:rPr>
              <a:t>R </a:t>
            </a:r>
            <a:r>
              <a:rPr lang="en-US" sz="2000" b="1" i="1" dirty="0">
                <a:solidFill>
                  <a:srgbClr val="00B050"/>
                </a:solidFill>
                <a:effectLst/>
                <a:latin typeface="Open Sans"/>
              </a:rPr>
              <a:t>= </a:t>
            </a:r>
            <a:r>
              <a:rPr lang="en-US" sz="2000" b="1" i="1" dirty="0" smtClean="0">
                <a:solidFill>
                  <a:srgbClr val="00B050"/>
                </a:solidFill>
                <a:effectLst/>
                <a:latin typeface="Open Sans"/>
              </a:rPr>
              <a:t>?</a:t>
            </a:r>
            <a:r>
              <a:rPr lang="en-US" sz="2000" b="1" i="1" dirty="0" smtClean="0">
                <a:solidFill>
                  <a:srgbClr val="00B050"/>
                </a:solidFill>
                <a:latin typeface="Open Sans"/>
              </a:rPr>
              <a:t>      </a:t>
            </a:r>
            <a:r>
              <a:rPr lang="en-US" sz="2000" b="1" i="1" dirty="0" smtClean="0">
                <a:solidFill>
                  <a:srgbClr val="00B050"/>
                </a:solidFill>
                <a:effectLst/>
                <a:latin typeface="Open Sans"/>
              </a:rPr>
              <a:t>I </a:t>
            </a:r>
            <a:r>
              <a:rPr lang="en-US" sz="2000" b="1" i="1" dirty="0">
                <a:solidFill>
                  <a:srgbClr val="00B050"/>
                </a:solidFill>
                <a:effectLst/>
                <a:latin typeface="Open Sans"/>
              </a:rPr>
              <a:t>= ?</a:t>
            </a:r>
          </a:p>
          <a:p>
            <a:pPr algn="just">
              <a:lnSpc>
                <a:spcPct val="150000"/>
              </a:lnSpc>
            </a:pPr>
            <a:r>
              <a:rPr lang="en-US" sz="2000" b="1" i="1" dirty="0">
                <a:solidFill>
                  <a:srgbClr val="00B050"/>
                </a:solidFill>
                <a:effectLst/>
                <a:latin typeface="Open Sans"/>
              </a:rPr>
              <a:t>b) Q</a:t>
            </a:r>
            <a:r>
              <a:rPr lang="en-US" sz="2000" b="1" i="1" baseline="-25000" dirty="0">
                <a:solidFill>
                  <a:srgbClr val="00B050"/>
                </a:solidFill>
                <a:effectLst/>
                <a:latin typeface="Open Sans"/>
              </a:rPr>
              <a:t>0</a:t>
            </a:r>
            <a:r>
              <a:rPr lang="en-US" sz="2000" b="1" i="1" dirty="0">
                <a:solidFill>
                  <a:srgbClr val="00B050"/>
                </a:solidFill>
                <a:effectLst/>
                <a:latin typeface="Open Sans"/>
              </a:rPr>
              <a:t> = </a:t>
            </a:r>
            <a:r>
              <a:rPr lang="en-US" sz="2000" b="1" i="1" dirty="0" smtClean="0">
                <a:solidFill>
                  <a:srgbClr val="00B050"/>
                </a:solidFill>
                <a:effectLst/>
                <a:latin typeface="Open Sans"/>
              </a:rPr>
              <a:t>? kJ</a:t>
            </a:r>
            <a:endParaRPr lang="en-US" sz="2000" b="1" i="1" dirty="0">
              <a:solidFill>
                <a:srgbClr val="00B050"/>
              </a:solidFill>
              <a:effectLst/>
              <a:latin typeface="Open Sans"/>
            </a:endParaRPr>
          </a:p>
          <a:p>
            <a:pPr algn="just">
              <a:lnSpc>
                <a:spcPct val="150000"/>
              </a:lnSpc>
            </a:pPr>
            <a:r>
              <a:rPr lang="en-US" sz="2000" b="1" i="1" dirty="0">
                <a:solidFill>
                  <a:srgbClr val="00B050"/>
                </a:solidFill>
                <a:effectLst/>
                <a:latin typeface="Open Sans"/>
              </a:rPr>
              <a:t>c) t = </a:t>
            </a:r>
            <a:r>
              <a:rPr lang="en-US" sz="2000" b="1" i="1" dirty="0" smtClean="0">
                <a:solidFill>
                  <a:srgbClr val="00B050"/>
                </a:solidFill>
                <a:effectLst/>
                <a:latin typeface="Open Sans"/>
              </a:rPr>
              <a:t>4h.30ngày</a:t>
            </a:r>
            <a:r>
              <a:rPr lang="en-US" sz="2000" b="1" i="1" dirty="0" smtClean="0">
                <a:solidFill>
                  <a:srgbClr val="00B050"/>
                </a:solidFill>
                <a:latin typeface="Open Sans"/>
              </a:rPr>
              <a:t> </a:t>
            </a:r>
            <a:r>
              <a:rPr lang="en-US" sz="2000" b="1" i="1" dirty="0" smtClean="0">
                <a:solidFill>
                  <a:srgbClr val="00B050"/>
                </a:solidFill>
                <a:effectLst/>
                <a:latin typeface="Open Sans"/>
              </a:rPr>
              <a:t>= 120h </a:t>
            </a:r>
          </a:p>
          <a:p>
            <a:pPr algn="just">
              <a:lnSpc>
                <a:spcPct val="150000"/>
              </a:lnSpc>
            </a:pPr>
            <a:r>
              <a:rPr lang="en-US" sz="2000" b="1" i="1" dirty="0" smtClean="0">
                <a:solidFill>
                  <a:srgbClr val="00B050"/>
                </a:solidFill>
                <a:effectLst/>
                <a:latin typeface="Open Sans"/>
              </a:rPr>
              <a:t>1000đ/kW.h </a:t>
            </a:r>
            <a:endParaRPr lang="en-US" sz="2000" b="1" i="1" dirty="0">
              <a:solidFill>
                <a:srgbClr val="00B050"/>
              </a:solidFill>
              <a:effectLst/>
              <a:latin typeface="Open Sans"/>
            </a:endParaRPr>
          </a:p>
          <a:p>
            <a:pPr algn="just">
              <a:lnSpc>
                <a:spcPct val="150000"/>
              </a:lnSpc>
            </a:pPr>
            <a:r>
              <a:rPr lang="en-US" sz="2000" b="1" i="1" dirty="0" smtClean="0">
                <a:solidFill>
                  <a:srgbClr val="00B050"/>
                </a:solidFill>
                <a:effectLst/>
                <a:latin typeface="Open Sans"/>
              </a:rPr>
              <a:t>T </a:t>
            </a:r>
            <a:r>
              <a:rPr lang="en-US" sz="2000" b="1" i="1" dirty="0">
                <a:solidFill>
                  <a:srgbClr val="00B050"/>
                </a:solidFill>
                <a:effectLst/>
                <a:latin typeface="Open Sans"/>
              </a:rPr>
              <a:t>= </a:t>
            </a:r>
            <a:r>
              <a:rPr lang="en-US" sz="2000" b="1" i="1" dirty="0" smtClean="0">
                <a:solidFill>
                  <a:srgbClr val="00B050"/>
                </a:solidFill>
                <a:effectLst/>
                <a:latin typeface="Open Sans"/>
              </a:rPr>
              <a:t>? đồng</a:t>
            </a:r>
            <a:endParaRPr lang="en-US" sz="2000" b="1" i="1" dirty="0">
              <a:solidFill>
                <a:srgbClr val="00B050"/>
              </a:solidFill>
              <a:effectLst/>
              <a:latin typeface="Open Sans"/>
            </a:endParaRPr>
          </a:p>
        </p:txBody>
      </p:sp>
      <p:sp>
        <p:nvSpPr>
          <p:cNvPr id="8" name="Rectangle 7"/>
          <p:cNvSpPr/>
          <p:nvPr/>
        </p:nvSpPr>
        <p:spPr>
          <a:xfrm>
            <a:off x="7673793" y="6055171"/>
            <a:ext cx="1789445" cy="369332"/>
          </a:xfrm>
          <a:prstGeom prst="rect">
            <a:avLst/>
          </a:prstGeom>
        </p:spPr>
        <p:txBody>
          <a:bodyPr wrap="square">
            <a:spAutoFit/>
          </a:bodyPr>
          <a:lstStyle/>
          <a:p>
            <a:pPr algn="just"/>
            <a:r>
              <a:rPr lang="vi-VN" b="1" i="1" dirty="0" smtClean="0">
                <a:solidFill>
                  <a:srgbClr val="00B050"/>
                </a:solidFill>
                <a:effectLst/>
                <a:latin typeface="Open Sans"/>
              </a:rPr>
              <a:t>= </a:t>
            </a:r>
            <a:r>
              <a:rPr lang="vi-VN" b="1" i="1" dirty="0">
                <a:solidFill>
                  <a:srgbClr val="00B050"/>
                </a:solidFill>
                <a:effectLst/>
                <a:latin typeface="Open Sans"/>
              </a:rPr>
              <a:t>105600 đồng</a:t>
            </a:r>
          </a:p>
        </p:txBody>
      </p:sp>
      <p:sp>
        <p:nvSpPr>
          <p:cNvPr id="2" name="Rectangle 1"/>
          <p:cNvSpPr/>
          <p:nvPr/>
        </p:nvSpPr>
        <p:spPr>
          <a:xfrm>
            <a:off x="3606680" y="2650701"/>
            <a:ext cx="2322609" cy="369332"/>
          </a:xfrm>
          <a:prstGeom prst="rect">
            <a:avLst/>
          </a:prstGeom>
        </p:spPr>
        <p:txBody>
          <a:bodyPr wrap="square">
            <a:spAutoFit/>
          </a:bodyPr>
          <a:lstStyle/>
          <a:p>
            <a:pPr algn="just"/>
            <a:r>
              <a:rPr lang="vi-VN" b="1" i="1" dirty="0" smtClean="0">
                <a:solidFill>
                  <a:srgbClr val="00B050"/>
                </a:solidFill>
                <a:latin typeface="Open Sans"/>
              </a:rPr>
              <a:t> </a:t>
            </a:r>
            <a:r>
              <a:rPr lang="vi-VN" b="1" i="1" dirty="0">
                <a:solidFill>
                  <a:srgbClr val="00B050"/>
                </a:solidFill>
                <a:latin typeface="Open Sans"/>
              </a:rPr>
              <a:t>Vì </a:t>
            </a:r>
            <a:r>
              <a:rPr lang="vi-VN" b="1" i="1" dirty="0" smtClean="0">
                <a:solidFill>
                  <a:srgbClr val="00B050"/>
                </a:solidFill>
                <a:latin typeface="Open Sans"/>
              </a:rPr>
              <a:t>U</a:t>
            </a:r>
            <a:r>
              <a:rPr lang="vi-VN" b="1" i="1" baseline="-25000" dirty="0" smtClean="0">
                <a:solidFill>
                  <a:srgbClr val="00B050"/>
                </a:solidFill>
                <a:latin typeface="Open Sans"/>
              </a:rPr>
              <a:t>đm</a:t>
            </a:r>
            <a:r>
              <a:rPr lang="vi-VN" b="1" i="1" dirty="0">
                <a:solidFill>
                  <a:srgbClr val="00B050"/>
                </a:solidFill>
                <a:latin typeface="Open Sans"/>
              </a:rPr>
              <a:t> = U = 220V </a:t>
            </a:r>
            <a:endParaRPr lang="vi-VN" b="1" i="1" dirty="0">
              <a:solidFill>
                <a:srgbClr val="00B050"/>
              </a:solidFill>
              <a:latin typeface="Open Sans"/>
            </a:endParaRPr>
          </a:p>
        </p:txBody>
      </p:sp>
      <p:sp>
        <p:nvSpPr>
          <p:cNvPr id="5" name="Rectangle 4"/>
          <p:cNvSpPr/>
          <p:nvPr/>
        </p:nvSpPr>
        <p:spPr>
          <a:xfrm>
            <a:off x="3315636" y="3042660"/>
            <a:ext cx="2964273" cy="369332"/>
          </a:xfrm>
          <a:prstGeom prst="rect">
            <a:avLst/>
          </a:prstGeom>
        </p:spPr>
        <p:txBody>
          <a:bodyPr wrap="none">
            <a:spAutoFit/>
          </a:bodyPr>
          <a:lstStyle/>
          <a:p>
            <a:pPr algn="just"/>
            <a:r>
              <a:rPr lang="en-US" b="1" i="1" dirty="0" smtClean="0">
                <a:solidFill>
                  <a:srgbClr val="00B050"/>
                </a:solidFill>
                <a:latin typeface="Open Sans"/>
              </a:rPr>
              <a:t>a/ </a:t>
            </a:r>
            <a:r>
              <a:rPr lang="vi-VN" b="1" i="1" dirty="0" smtClean="0">
                <a:solidFill>
                  <a:srgbClr val="00B050"/>
                </a:solidFill>
                <a:latin typeface="Open Sans"/>
              </a:rPr>
              <a:t>Điện </a:t>
            </a:r>
            <a:r>
              <a:rPr lang="vi-VN" b="1" i="1" dirty="0">
                <a:solidFill>
                  <a:srgbClr val="00B050"/>
                </a:solidFill>
                <a:latin typeface="Open Sans"/>
              </a:rPr>
              <a:t>trở của dây nung:</a:t>
            </a:r>
            <a:endParaRPr lang="vi-VN" b="1" i="1" dirty="0">
              <a:solidFill>
                <a:srgbClr val="00B050"/>
              </a:solidFill>
              <a:latin typeface="Open Sans"/>
            </a:endParaRPr>
          </a:p>
        </p:txBody>
      </p:sp>
      <p:sp>
        <p:nvSpPr>
          <p:cNvPr id="6" name="Rectangle 5"/>
          <p:cNvSpPr/>
          <p:nvPr/>
        </p:nvSpPr>
        <p:spPr>
          <a:xfrm>
            <a:off x="6203213" y="3087893"/>
            <a:ext cx="1272143" cy="369332"/>
          </a:xfrm>
          <a:prstGeom prst="rect">
            <a:avLst/>
          </a:prstGeom>
        </p:spPr>
        <p:txBody>
          <a:bodyPr wrap="none">
            <a:spAutoFit/>
          </a:bodyPr>
          <a:lstStyle/>
          <a:p>
            <a:r>
              <a:rPr lang="vi-VN" b="1" i="1" dirty="0">
                <a:solidFill>
                  <a:srgbClr val="00B050"/>
                </a:solidFill>
                <a:latin typeface="Open Sans"/>
              </a:rPr>
              <a:t>P = U</a:t>
            </a:r>
            <a:r>
              <a:rPr lang="vi-VN" b="1" i="1" baseline="30000" dirty="0">
                <a:solidFill>
                  <a:srgbClr val="00B050"/>
                </a:solidFill>
                <a:latin typeface="Open Sans"/>
              </a:rPr>
              <a:t>2</a:t>
            </a:r>
            <a:r>
              <a:rPr lang="vi-VN" b="1" i="1" dirty="0">
                <a:solidFill>
                  <a:srgbClr val="00B050"/>
                </a:solidFill>
                <a:latin typeface="Open Sans"/>
              </a:rPr>
              <a:t> / R </a:t>
            </a:r>
            <a:endParaRPr lang="vi-VN" b="1" i="1" dirty="0">
              <a:solidFill>
                <a:srgbClr val="00B050"/>
              </a:solidFill>
            </a:endParaRPr>
          </a:p>
        </p:txBody>
      </p:sp>
      <p:sp>
        <p:nvSpPr>
          <p:cNvPr id="11" name="Rectangle 10"/>
          <p:cNvSpPr/>
          <p:nvPr/>
        </p:nvSpPr>
        <p:spPr>
          <a:xfrm>
            <a:off x="7530013" y="3034382"/>
            <a:ext cx="1536639" cy="369332"/>
          </a:xfrm>
          <a:prstGeom prst="rect">
            <a:avLst/>
          </a:prstGeom>
        </p:spPr>
        <p:txBody>
          <a:bodyPr wrap="none">
            <a:spAutoFit/>
          </a:bodyPr>
          <a:lstStyle/>
          <a:p>
            <a:r>
              <a:rPr lang="vi-VN" b="1" i="1" dirty="0">
                <a:solidFill>
                  <a:srgbClr val="00B050"/>
                </a:solidFill>
                <a:latin typeface="Open Sans"/>
              </a:rPr>
              <a:t>⇒ R = U</a:t>
            </a:r>
            <a:r>
              <a:rPr lang="vi-VN" b="1" i="1" baseline="30000" dirty="0">
                <a:solidFill>
                  <a:srgbClr val="00B050"/>
                </a:solidFill>
                <a:latin typeface="Open Sans"/>
              </a:rPr>
              <a:t>2</a:t>
            </a:r>
            <a:r>
              <a:rPr lang="vi-VN" b="1" i="1" dirty="0">
                <a:solidFill>
                  <a:srgbClr val="00B050"/>
                </a:solidFill>
                <a:latin typeface="Open Sans"/>
              </a:rPr>
              <a:t> / P </a:t>
            </a:r>
            <a:endParaRPr lang="vi-VN" b="1" i="1" dirty="0">
              <a:solidFill>
                <a:srgbClr val="00B050"/>
              </a:solidFill>
            </a:endParaRPr>
          </a:p>
        </p:txBody>
      </p:sp>
      <p:sp>
        <p:nvSpPr>
          <p:cNvPr id="12" name="Rectangle 11"/>
          <p:cNvSpPr/>
          <p:nvPr/>
        </p:nvSpPr>
        <p:spPr>
          <a:xfrm>
            <a:off x="9066652" y="3017929"/>
            <a:ext cx="1494320" cy="369332"/>
          </a:xfrm>
          <a:prstGeom prst="rect">
            <a:avLst/>
          </a:prstGeom>
        </p:spPr>
        <p:txBody>
          <a:bodyPr wrap="none">
            <a:spAutoFit/>
          </a:bodyPr>
          <a:lstStyle/>
          <a:p>
            <a:r>
              <a:rPr lang="vi-VN" b="1" i="1" dirty="0">
                <a:solidFill>
                  <a:srgbClr val="00B050"/>
                </a:solidFill>
                <a:latin typeface="Open Sans"/>
              </a:rPr>
              <a:t>= 220</a:t>
            </a:r>
            <a:r>
              <a:rPr lang="vi-VN" b="1" i="1" baseline="30000" dirty="0">
                <a:solidFill>
                  <a:srgbClr val="00B050"/>
                </a:solidFill>
                <a:latin typeface="Open Sans"/>
              </a:rPr>
              <a:t>2</a:t>
            </a:r>
            <a:r>
              <a:rPr lang="vi-VN" b="1" i="1" dirty="0">
                <a:solidFill>
                  <a:srgbClr val="00B050"/>
                </a:solidFill>
                <a:latin typeface="Open Sans"/>
              </a:rPr>
              <a:t> / 880 </a:t>
            </a:r>
            <a:endParaRPr lang="vi-VN" b="1" i="1" dirty="0">
              <a:solidFill>
                <a:srgbClr val="00B050"/>
              </a:solidFill>
            </a:endParaRPr>
          </a:p>
        </p:txBody>
      </p:sp>
      <p:sp>
        <p:nvSpPr>
          <p:cNvPr id="13" name="Rectangle 12"/>
          <p:cNvSpPr/>
          <p:nvPr/>
        </p:nvSpPr>
        <p:spPr>
          <a:xfrm>
            <a:off x="10601565" y="3009914"/>
            <a:ext cx="881973" cy="369332"/>
          </a:xfrm>
          <a:prstGeom prst="rect">
            <a:avLst/>
          </a:prstGeom>
        </p:spPr>
        <p:txBody>
          <a:bodyPr wrap="none">
            <a:spAutoFit/>
          </a:bodyPr>
          <a:lstStyle/>
          <a:p>
            <a:pPr algn="just"/>
            <a:r>
              <a:rPr lang="vi-VN" b="1" i="1" dirty="0">
                <a:solidFill>
                  <a:srgbClr val="00B050"/>
                </a:solidFill>
                <a:latin typeface="Open Sans"/>
              </a:rPr>
              <a:t>= 55</a:t>
            </a:r>
            <a:r>
              <a:rPr lang="el-GR" b="1" i="1" dirty="0">
                <a:solidFill>
                  <a:srgbClr val="00B050"/>
                </a:solidFill>
                <a:latin typeface="Open Sans"/>
              </a:rPr>
              <a:t>Ω.</a:t>
            </a:r>
            <a:endParaRPr lang="el-GR" b="1" i="1" dirty="0">
              <a:solidFill>
                <a:srgbClr val="00B050"/>
              </a:solidFill>
              <a:latin typeface="Open Sans"/>
            </a:endParaRPr>
          </a:p>
        </p:txBody>
      </p:sp>
      <p:sp>
        <p:nvSpPr>
          <p:cNvPr id="14" name="Rectangle 13"/>
          <p:cNvSpPr/>
          <p:nvPr/>
        </p:nvSpPr>
        <p:spPr>
          <a:xfrm>
            <a:off x="3561509" y="3502138"/>
            <a:ext cx="4028667" cy="369332"/>
          </a:xfrm>
          <a:prstGeom prst="rect">
            <a:avLst/>
          </a:prstGeom>
        </p:spPr>
        <p:txBody>
          <a:bodyPr wrap="none">
            <a:spAutoFit/>
          </a:bodyPr>
          <a:lstStyle/>
          <a:p>
            <a:r>
              <a:rPr lang="vi-VN" b="1" i="1" dirty="0">
                <a:solidFill>
                  <a:srgbClr val="00B050"/>
                </a:solidFill>
                <a:latin typeface="Open Sans"/>
              </a:rPr>
              <a:t>Cường độ dòng điện chạy qua nó: </a:t>
            </a:r>
            <a:endParaRPr lang="vi-VN" b="1" i="1" dirty="0">
              <a:solidFill>
                <a:srgbClr val="00B050"/>
              </a:solidFill>
            </a:endParaRPr>
          </a:p>
        </p:txBody>
      </p:sp>
      <p:sp>
        <p:nvSpPr>
          <p:cNvPr id="15" name="Rectangle 14"/>
          <p:cNvSpPr/>
          <p:nvPr/>
        </p:nvSpPr>
        <p:spPr>
          <a:xfrm>
            <a:off x="7193049" y="3516487"/>
            <a:ext cx="956352" cy="369332"/>
          </a:xfrm>
          <a:prstGeom prst="rect">
            <a:avLst/>
          </a:prstGeom>
        </p:spPr>
        <p:txBody>
          <a:bodyPr wrap="none">
            <a:spAutoFit/>
          </a:bodyPr>
          <a:lstStyle/>
          <a:p>
            <a:r>
              <a:rPr lang="vi-VN" b="1" i="1" dirty="0">
                <a:solidFill>
                  <a:srgbClr val="00B050"/>
                </a:solidFill>
                <a:latin typeface="Open Sans"/>
              </a:rPr>
              <a:t>P = I.U </a:t>
            </a:r>
            <a:endParaRPr lang="vi-VN" b="1" i="1" dirty="0">
              <a:solidFill>
                <a:srgbClr val="00B050"/>
              </a:solidFill>
            </a:endParaRPr>
          </a:p>
        </p:txBody>
      </p:sp>
      <p:sp>
        <p:nvSpPr>
          <p:cNvPr id="16" name="Rectangle 15"/>
          <p:cNvSpPr/>
          <p:nvPr/>
        </p:nvSpPr>
        <p:spPr>
          <a:xfrm>
            <a:off x="8111427" y="3516487"/>
            <a:ext cx="1349087" cy="369332"/>
          </a:xfrm>
          <a:prstGeom prst="rect">
            <a:avLst/>
          </a:prstGeom>
        </p:spPr>
        <p:txBody>
          <a:bodyPr wrap="none">
            <a:spAutoFit/>
          </a:bodyPr>
          <a:lstStyle/>
          <a:p>
            <a:r>
              <a:rPr lang="vi-VN" b="1" i="1" dirty="0">
                <a:solidFill>
                  <a:srgbClr val="00B050"/>
                </a:solidFill>
                <a:latin typeface="Open Sans"/>
              </a:rPr>
              <a:t>⇒ I = P / U </a:t>
            </a:r>
            <a:endParaRPr lang="vi-VN" b="1" i="1" dirty="0">
              <a:solidFill>
                <a:srgbClr val="00B050"/>
              </a:solidFill>
            </a:endParaRPr>
          </a:p>
        </p:txBody>
      </p:sp>
      <p:sp>
        <p:nvSpPr>
          <p:cNvPr id="17" name="Rectangle 16"/>
          <p:cNvSpPr/>
          <p:nvPr/>
        </p:nvSpPr>
        <p:spPr>
          <a:xfrm>
            <a:off x="9377042" y="3502138"/>
            <a:ext cx="1409360" cy="369332"/>
          </a:xfrm>
          <a:prstGeom prst="rect">
            <a:avLst/>
          </a:prstGeom>
        </p:spPr>
        <p:txBody>
          <a:bodyPr wrap="none">
            <a:spAutoFit/>
          </a:bodyPr>
          <a:lstStyle/>
          <a:p>
            <a:r>
              <a:rPr lang="vi-VN" b="1" i="1" dirty="0">
                <a:solidFill>
                  <a:srgbClr val="00B050"/>
                </a:solidFill>
                <a:latin typeface="Open Sans"/>
              </a:rPr>
              <a:t>= 880 / 220 </a:t>
            </a:r>
            <a:endParaRPr lang="vi-VN" b="1" i="1" dirty="0">
              <a:solidFill>
                <a:srgbClr val="00B050"/>
              </a:solidFill>
            </a:endParaRPr>
          </a:p>
        </p:txBody>
      </p:sp>
      <p:sp>
        <p:nvSpPr>
          <p:cNvPr id="18" name="Rectangle 17"/>
          <p:cNvSpPr/>
          <p:nvPr/>
        </p:nvSpPr>
        <p:spPr>
          <a:xfrm>
            <a:off x="10841498" y="3516487"/>
            <a:ext cx="678391" cy="369332"/>
          </a:xfrm>
          <a:prstGeom prst="rect">
            <a:avLst/>
          </a:prstGeom>
        </p:spPr>
        <p:txBody>
          <a:bodyPr wrap="none">
            <a:spAutoFit/>
          </a:bodyPr>
          <a:lstStyle/>
          <a:p>
            <a:pPr algn="just"/>
            <a:r>
              <a:rPr lang="vi-VN" b="1" i="1" dirty="0">
                <a:solidFill>
                  <a:srgbClr val="00B050"/>
                </a:solidFill>
                <a:latin typeface="Open Sans"/>
              </a:rPr>
              <a:t>= 4A</a:t>
            </a:r>
            <a:endParaRPr lang="vi-VN" b="1" i="1" dirty="0">
              <a:solidFill>
                <a:srgbClr val="00B050"/>
              </a:solidFill>
              <a:latin typeface="Open Sans"/>
            </a:endParaRPr>
          </a:p>
        </p:txBody>
      </p:sp>
      <p:sp>
        <p:nvSpPr>
          <p:cNvPr id="19" name="Rectangle 18"/>
          <p:cNvSpPr/>
          <p:nvPr/>
        </p:nvSpPr>
        <p:spPr>
          <a:xfrm>
            <a:off x="3364513" y="4040746"/>
            <a:ext cx="9173851" cy="369332"/>
          </a:xfrm>
          <a:prstGeom prst="rect">
            <a:avLst/>
          </a:prstGeom>
        </p:spPr>
        <p:txBody>
          <a:bodyPr wrap="square">
            <a:spAutoFit/>
          </a:bodyPr>
          <a:lstStyle/>
          <a:p>
            <a:pPr algn="just"/>
            <a:r>
              <a:rPr lang="vi-VN" b="1" i="1" dirty="0">
                <a:solidFill>
                  <a:srgbClr val="00B050"/>
                </a:solidFill>
                <a:latin typeface="Open Sans"/>
              </a:rPr>
              <a:t>b) Nhiệt lượng tỏa ra của lò sưởi bằng điện năng mà lò sưởi tiêu thụ mỗi ngày.</a:t>
            </a:r>
            <a:endParaRPr lang="vi-VN" b="1" i="1" dirty="0">
              <a:solidFill>
                <a:srgbClr val="00B050"/>
              </a:solidFill>
              <a:latin typeface="Open Sans"/>
            </a:endParaRPr>
          </a:p>
        </p:txBody>
      </p:sp>
      <p:sp>
        <p:nvSpPr>
          <p:cNvPr id="20" name="Rectangle 19"/>
          <p:cNvSpPr/>
          <p:nvPr/>
        </p:nvSpPr>
        <p:spPr>
          <a:xfrm>
            <a:off x="3696947" y="4541574"/>
            <a:ext cx="1453796" cy="369332"/>
          </a:xfrm>
          <a:prstGeom prst="rect">
            <a:avLst/>
          </a:prstGeom>
        </p:spPr>
        <p:txBody>
          <a:bodyPr wrap="none">
            <a:spAutoFit/>
          </a:bodyPr>
          <a:lstStyle/>
          <a:p>
            <a:r>
              <a:rPr lang="vi-VN" b="1" i="1" dirty="0">
                <a:solidFill>
                  <a:srgbClr val="00B050"/>
                </a:solidFill>
                <a:latin typeface="Open Sans"/>
              </a:rPr>
              <a:t>Q = A = P.t</a:t>
            </a:r>
            <a:r>
              <a:rPr lang="vi-VN" b="1" i="1" baseline="-25000" dirty="0">
                <a:solidFill>
                  <a:srgbClr val="00B050"/>
                </a:solidFill>
                <a:latin typeface="Open Sans"/>
              </a:rPr>
              <a:t>0</a:t>
            </a:r>
            <a:r>
              <a:rPr lang="vi-VN" b="1" i="1" dirty="0">
                <a:solidFill>
                  <a:srgbClr val="00B050"/>
                </a:solidFill>
                <a:latin typeface="Open Sans"/>
              </a:rPr>
              <a:t> </a:t>
            </a:r>
            <a:endParaRPr lang="vi-VN" b="1" i="1" dirty="0">
              <a:solidFill>
                <a:srgbClr val="00B050"/>
              </a:solidFill>
            </a:endParaRPr>
          </a:p>
        </p:txBody>
      </p:sp>
      <p:sp>
        <p:nvSpPr>
          <p:cNvPr id="21" name="Rectangle 20"/>
          <p:cNvSpPr/>
          <p:nvPr/>
        </p:nvSpPr>
        <p:spPr>
          <a:xfrm>
            <a:off x="5116759" y="4525312"/>
            <a:ext cx="1537600" cy="369332"/>
          </a:xfrm>
          <a:prstGeom prst="rect">
            <a:avLst/>
          </a:prstGeom>
        </p:spPr>
        <p:txBody>
          <a:bodyPr wrap="none">
            <a:spAutoFit/>
          </a:bodyPr>
          <a:lstStyle/>
          <a:p>
            <a:r>
              <a:rPr lang="vi-VN" b="1" i="1" dirty="0">
                <a:solidFill>
                  <a:srgbClr val="00B050"/>
                </a:solidFill>
                <a:latin typeface="Open Sans"/>
              </a:rPr>
              <a:t>= 880.14400 </a:t>
            </a:r>
            <a:endParaRPr lang="vi-VN" b="1" i="1" dirty="0">
              <a:solidFill>
                <a:srgbClr val="00B050"/>
              </a:solidFill>
            </a:endParaRPr>
          </a:p>
        </p:txBody>
      </p:sp>
      <p:sp>
        <p:nvSpPr>
          <p:cNvPr id="22" name="Rectangle 21"/>
          <p:cNvSpPr/>
          <p:nvPr/>
        </p:nvSpPr>
        <p:spPr>
          <a:xfrm>
            <a:off x="6542113" y="4528023"/>
            <a:ext cx="1588897" cy="369332"/>
          </a:xfrm>
          <a:prstGeom prst="rect">
            <a:avLst/>
          </a:prstGeom>
        </p:spPr>
        <p:txBody>
          <a:bodyPr wrap="none">
            <a:spAutoFit/>
          </a:bodyPr>
          <a:lstStyle/>
          <a:p>
            <a:r>
              <a:rPr lang="vi-VN" b="1" i="1" dirty="0">
                <a:solidFill>
                  <a:srgbClr val="00B050"/>
                </a:solidFill>
                <a:latin typeface="Open Sans"/>
              </a:rPr>
              <a:t>= 12672000J </a:t>
            </a:r>
            <a:endParaRPr lang="vi-VN" b="1" i="1" dirty="0">
              <a:solidFill>
                <a:srgbClr val="00B050"/>
              </a:solidFill>
            </a:endParaRPr>
          </a:p>
        </p:txBody>
      </p:sp>
      <p:sp>
        <p:nvSpPr>
          <p:cNvPr id="23" name="Rectangle 22"/>
          <p:cNvSpPr/>
          <p:nvPr/>
        </p:nvSpPr>
        <p:spPr>
          <a:xfrm>
            <a:off x="8124674" y="4500224"/>
            <a:ext cx="1345240" cy="369332"/>
          </a:xfrm>
          <a:prstGeom prst="rect">
            <a:avLst/>
          </a:prstGeom>
        </p:spPr>
        <p:txBody>
          <a:bodyPr wrap="none">
            <a:spAutoFit/>
          </a:bodyPr>
          <a:lstStyle/>
          <a:p>
            <a:pPr algn="just"/>
            <a:r>
              <a:rPr lang="vi-VN" b="1" i="1" dirty="0">
                <a:solidFill>
                  <a:srgbClr val="00B050"/>
                </a:solidFill>
                <a:latin typeface="Open Sans"/>
              </a:rPr>
              <a:t>= 12672 kJ</a:t>
            </a:r>
            <a:endParaRPr lang="vi-VN" b="1" i="1" dirty="0">
              <a:solidFill>
                <a:srgbClr val="00B050"/>
              </a:solidFill>
              <a:latin typeface="Open Sans"/>
            </a:endParaRPr>
          </a:p>
        </p:txBody>
      </p:sp>
      <p:sp>
        <p:nvSpPr>
          <p:cNvPr id="24" name="Rectangle 23"/>
          <p:cNvSpPr/>
          <p:nvPr/>
        </p:nvSpPr>
        <p:spPr>
          <a:xfrm>
            <a:off x="3420900" y="5026140"/>
            <a:ext cx="5888150" cy="369332"/>
          </a:xfrm>
          <a:prstGeom prst="rect">
            <a:avLst/>
          </a:prstGeom>
        </p:spPr>
        <p:txBody>
          <a:bodyPr wrap="none">
            <a:spAutoFit/>
          </a:bodyPr>
          <a:lstStyle/>
          <a:p>
            <a:pPr algn="just"/>
            <a:r>
              <a:rPr lang="vi-VN" b="1" i="1" dirty="0">
                <a:solidFill>
                  <a:srgbClr val="00B050"/>
                </a:solidFill>
                <a:latin typeface="Open Sans"/>
              </a:rPr>
              <a:t>c) Điện năng mà lò sưởi tiêu thụ trong một tháng là:</a:t>
            </a:r>
            <a:endParaRPr lang="vi-VN" b="1" i="1" dirty="0">
              <a:solidFill>
                <a:srgbClr val="00B050"/>
              </a:solidFill>
              <a:latin typeface="Open Sans"/>
            </a:endParaRPr>
          </a:p>
        </p:txBody>
      </p:sp>
      <p:sp>
        <p:nvSpPr>
          <p:cNvPr id="25" name="Rectangle 24"/>
          <p:cNvSpPr/>
          <p:nvPr/>
        </p:nvSpPr>
        <p:spPr>
          <a:xfrm>
            <a:off x="3734920" y="5524257"/>
            <a:ext cx="870879" cy="369332"/>
          </a:xfrm>
          <a:prstGeom prst="rect">
            <a:avLst/>
          </a:prstGeom>
        </p:spPr>
        <p:txBody>
          <a:bodyPr wrap="none">
            <a:spAutoFit/>
          </a:bodyPr>
          <a:lstStyle/>
          <a:p>
            <a:r>
              <a:rPr lang="vi-VN" b="1" i="1" dirty="0">
                <a:solidFill>
                  <a:srgbClr val="00B050"/>
                </a:solidFill>
                <a:latin typeface="Open Sans"/>
              </a:rPr>
              <a:t>A = P.t</a:t>
            </a:r>
            <a:endParaRPr lang="vi-VN" b="1" i="1" dirty="0">
              <a:solidFill>
                <a:srgbClr val="00B050"/>
              </a:solidFill>
            </a:endParaRPr>
          </a:p>
        </p:txBody>
      </p:sp>
      <p:sp>
        <p:nvSpPr>
          <p:cNvPr id="26" name="Rectangle 25"/>
          <p:cNvSpPr/>
          <p:nvPr/>
        </p:nvSpPr>
        <p:spPr>
          <a:xfrm>
            <a:off x="4560145" y="5524257"/>
            <a:ext cx="1819794" cy="369332"/>
          </a:xfrm>
          <a:prstGeom prst="rect">
            <a:avLst/>
          </a:prstGeom>
        </p:spPr>
        <p:txBody>
          <a:bodyPr wrap="none">
            <a:spAutoFit/>
          </a:bodyPr>
          <a:lstStyle/>
          <a:p>
            <a:r>
              <a:rPr lang="vi-VN" b="1" i="1" dirty="0">
                <a:solidFill>
                  <a:srgbClr val="00B050"/>
                </a:solidFill>
                <a:latin typeface="Open Sans"/>
              </a:rPr>
              <a:t>= 0,88kW.120h </a:t>
            </a:r>
            <a:endParaRPr lang="vi-VN" b="1" i="1" dirty="0">
              <a:solidFill>
                <a:srgbClr val="00B050"/>
              </a:solidFill>
            </a:endParaRPr>
          </a:p>
        </p:txBody>
      </p:sp>
      <p:sp>
        <p:nvSpPr>
          <p:cNvPr id="27" name="Rectangle 26"/>
          <p:cNvSpPr/>
          <p:nvPr/>
        </p:nvSpPr>
        <p:spPr>
          <a:xfrm>
            <a:off x="6379394" y="5524257"/>
            <a:ext cx="1499193" cy="369332"/>
          </a:xfrm>
          <a:prstGeom prst="rect">
            <a:avLst/>
          </a:prstGeom>
        </p:spPr>
        <p:txBody>
          <a:bodyPr wrap="none">
            <a:spAutoFit/>
          </a:bodyPr>
          <a:lstStyle/>
          <a:p>
            <a:r>
              <a:rPr lang="vi-VN" b="1" i="1" dirty="0">
                <a:solidFill>
                  <a:srgbClr val="00B050"/>
                </a:solidFill>
                <a:latin typeface="Open Sans"/>
              </a:rPr>
              <a:t>= 105,6kW.h</a:t>
            </a:r>
            <a:endParaRPr lang="vi-VN" b="1" i="1" dirty="0">
              <a:solidFill>
                <a:srgbClr val="00B050"/>
              </a:solidFill>
            </a:endParaRPr>
          </a:p>
        </p:txBody>
      </p:sp>
      <p:sp>
        <p:nvSpPr>
          <p:cNvPr id="28" name="Rectangle 27"/>
          <p:cNvSpPr/>
          <p:nvPr/>
        </p:nvSpPr>
        <p:spPr>
          <a:xfrm>
            <a:off x="3696947" y="6068745"/>
            <a:ext cx="2232342" cy="369332"/>
          </a:xfrm>
          <a:prstGeom prst="rect">
            <a:avLst/>
          </a:prstGeom>
        </p:spPr>
        <p:txBody>
          <a:bodyPr wrap="none">
            <a:spAutoFit/>
          </a:bodyPr>
          <a:lstStyle/>
          <a:p>
            <a:r>
              <a:rPr lang="vi-VN" b="1" i="1" dirty="0">
                <a:solidFill>
                  <a:srgbClr val="00B050"/>
                </a:solidFill>
                <a:latin typeface="Open Sans"/>
              </a:rPr>
              <a:t>Tiền điện phải trả: </a:t>
            </a:r>
            <a:endParaRPr lang="vi-VN" b="1" i="1" dirty="0">
              <a:solidFill>
                <a:srgbClr val="00B050"/>
              </a:solidFill>
            </a:endParaRPr>
          </a:p>
        </p:txBody>
      </p:sp>
      <p:sp>
        <p:nvSpPr>
          <p:cNvPr id="29" name="Rectangle 28"/>
          <p:cNvSpPr/>
          <p:nvPr/>
        </p:nvSpPr>
        <p:spPr>
          <a:xfrm>
            <a:off x="5724821" y="6055171"/>
            <a:ext cx="1802738" cy="369332"/>
          </a:xfrm>
          <a:prstGeom prst="rect">
            <a:avLst/>
          </a:prstGeom>
        </p:spPr>
        <p:txBody>
          <a:bodyPr wrap="none">
            <a:spAutoFit/>
          </a:bodyPr>
          <a:lstStyle/>
          <a:p>
            <a:r>
              <a:rPr lang="vi-VN" b="1" i="1" dirty="0">
                <a:solidFill>
                  <a:srgbClr val="00B050"/>
                </a:solidFill>
                <a:latin typeface="Open Sans"/>
              </a:rPr>
              <a:t>T = 105,6.1000 </a:t>
            </a:r>
            <a:endParaRPr lang="vi-VN" b="1" i="1" dirty="0">
              <a:solidFill>
                <a:srgbClr val="00B050"/>
              </a:solidFill>
            </a:endParaRPr>
          </a:p>
        </p:txBody>
      </p:sp>
      <p:sp>
        <p:nvSpPr>
          <p:cNvPr id="30" name="Rectangle 29"/>
          <p:cNvSpPr/>
          <p:nvPr/>
        </p:nvSpPr>
        <p:spPr>
          <a:xfrm>
            <a:off x="5780761" y="2671112"/>
            <a:ext cx="2240742" cy="369332"/>
          </a:xfrm>
          <a:prstGeom prst="rect">
            <a:avLst/>
          </a:prstGeom>
        </p:spPr>
        <p:txBody>
          <a:bodyPr wrap="none">
            <a:spAutoFit/>
          </a:bodyPr>
          <a:lstStyle/>
          <a:p>
            <a:pPr algn="just"/>
            <a:r>
              <a:rPr lang="en-US" b="1" i="1" dirty="0">
                <a:solidFill>
                  <a:srgbClr val="00B050"/>
                </a:solidFill>
                <a:latin typeface="Open Sans"/>
              </a:rPr>
              <a:t>=&gt; </a:t>
            </a:r>
            <a:r>
              <a:rPr lang="vi-VN" b="1" i="1" dirty="0">
                <a:solidFill>
                  <a:srgbClr val="00B050"/>
                </a:solidFill>
                <a:latin typeface="Open Sans"/>
              </a:rPr>
              <a:t> P = P</a:t>
            </a:r>
            <a:r>
              <a:rPr lang="vi-VN" b="1" i="1" baseline="-25000" dirty="0">
                <a:solidFill>
                  <a:srgbClr val="00B050"/>
                </a:solidFill>
                <a:latin typeface="Open Sans"/>
              </a:rPr>
              <a:t>đm</a:t>
            </a:r>
            <a:r>
              <a:rPr lang="vi-VN" b="1" i="1" dirty="0">
                <a:solidFill>
                  <a:srgbClr val="00B050"/>
                </a:solidFill>
                <a:latin typeface="Open Sans"/>
              </a:rPr>
              <a:t> = 880W</a:t>
            </a:r>
            <a:endParaRPr lang="vi-VN" b="1" i="1" dirty="0">
              <a:solidFill>
                <a:srgbClr val="00B050"/>
              </a:solidFill>
              <a:latin typeface="Open Sans"/>
            </a:endParaRPr>
          </a:p>
        </p:txBody>
      </p:sp>
    </p:spTree>
    <p:extLst>
      <p:ext uri="{BB962C8B-B14F-4D97-AF65-F5344CB8AC3E}">
        <p14:creationId xmlns:p14="http://schemas.microsoft.com/office/powerpoint/2010/main" val="2728516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fad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fade">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fade">
                                      <p:cBhvr>
                                        <p:cTn id="52" dur="500"/>
                                        <p:tgtEl>
                                          <p:spTgt spid="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500"/>
                                        <p:tgtEl>
                                          <p:spTgt spid="30"/>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5"/>
                                        </p:tgtEl>
                                        <p:attrNameLst>
                                          <p:attrName>style.visibility</p:attrName>
                                        </p:attrNameLst>
                                      </p:cBhvr>
                                      <p:to>
                                        <p:strVal val="visible"/>
                                      </p:to>
                                    </p:set>
                                    <p:animEffect transition="in" filter="fade">
                                      <p:cBhvr>
                                        <p:cTn id="62" dur="500"/>
                                        <p:tgtEl>
                                          <p:spTgt spid="5"/>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6"/>
                                        </p:tgtEl>
                                        <p:attrNameLst>
                                          <p:attrName>style.visibility</p:attrName>
                                        </p:attrNameLst>
                                      </p:cBhvr>
                                      <p:to>
                                        <p:strVal val="visible"/>
                                      </p:to>
                                    </p:set>
                                    <p:animEffect transition="in" filter="fade">
                                      <p:cBhvr>
                                        <p:cTn id="67" dur="500"/>
                                        <p:tgtEl>
                                          <p:spTgt spid="6"/>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1"/>
                                        </p:tgtEl>
                                        <p:attrNameLst>
                                          <p:attrName>style.visibility</p:attrName>
                                        </p:attrNameLst>
                                      </p:cBhvr>
                                      <p:to>
                                        <p:strVal val="visible"/>
                                      </p:to>
                                    </p:set>
                                    <p:animEffect transition="in" filter="fade">
                                      <p:cBhvr>
                                        <p:cTn id="72" dur="500"/>
                                        <p:tgtEl>
                                          <p:spTgt spid="11"/>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fade">
                                      <p:cBhvr>
                                        <p:cTn id="77" dur="500"/>
                                        <p:tgtEl>
                                          <p:spTgt spid="12"/>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fade">
                                      <p:cBhvr>
                                        <p:cTn id="82" dur="500"/>
                                        <p:tgtEl>
                                          <p:spTgt spid="13"/>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4"/>
                                        </p:tgtEl>
                                        <p:attrNameLst>
                                          <p:attrName>style.visibility</p:attrName>
                                        </p:attrNameLst>
                                      </p:cBhvr>
                                      <p:to>
                                        <p:strVal val="visible"/>
                                      </p:to>
                                    </p:set>
                                    <p:animEffect transition="in" filter="fade">
                                      <p:cBhvr>
                                        <p:cTn id="87" dur="500"/>
                                        <p:tgtEl>
                                          <p:spTgt spid="14"/>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15"/>
                                        </p:tgtEl>
                                        <p:attrNameLst>
                                          <p:attrName>style.visibility</p:attrName>
                                        </p:attrNameLst>
                                      </p:cBhvr>
                                      <p:to>
                                        <p:strVal val="visible"/>
                                      </p:to>
                                    </p:set>
                                    <p:animEffect transition="in" filter="fade">
                                      <p:cBhvr>
                                        <p:cTn id="92" dur="500"/>
                                        <p:tgtEl>
                                          <p:spTgt spid="15"/>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16"/>
                                        </p:tgtEl>
                                        <p:attrNameLst>
                                          <p:attrName>style.visibility</p:attrName>
                                        </p:attrNameLst>
                                      </p:cBhvr>
                                      <p:to>
                                        <p:strVal val="visible"/>
                                      </p:to>
                                    </p:set>
                                    <p:animEffect transition="in" filter="fade">
                                      <p:cBhvr>
                                        <p:cTn id="97" dur="500"/>
                                        <p:tgtEl>
                                          <p:spTgt spid="16"/>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fade">
                                      <p:cBhvr>
                                        <p:cTn id="102" dur="500"/>
                                        <p:tgtEl>
                                          <p:spTgt spid="17"/>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18"/>
                                        </p:tgtEl>
                                        <p:attrNameLst>
                                          <p:attrName>style.visibility</p:attrName>
                                        </p:attrNameLst>
                                      </p:cBhvr>
                                      <p:to>
                                        <p:strVal val="visible"/>
                                      </p:to>
                                    </p:set>
                                    <p:animEffect transition="in" filter="fade">
                                      <p:cBhvr>
                                        <p:cTn id="107" dur="500"/>
                                        <p:tgtEl>
                                          <p:spTgt spid="18"/>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19"/>
                                        </p:tgtEl>
                                        <p:attrNameLst>
                                          <p:attrName>style.visibility</p:attrName>
                                        </p:attrNameLst>
                                      </p:cBhvr>
                                      <p:to>
                                        <p:strVal val="visible"/>
                                      </p:to>
                                    </p:set>
                                    <p:animEffect transition="in" filter="fade">
                                      <p:cBhvr>
                                        <p:cTn id="112" dur="500"/>
                                        <p:tgtEl>
                                          <p:spTgt spid="19"/>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20"/>
                                        </p:tgtEl>
                                        <p:attrNameLst>
                                          <p:attrName>style.visibility</p:attrName>
                                        </p:attrNameLst>
                                      </p:cBhvr>
                                      <p:to>
                                        <p:strVal val="visible"/>
                                      </p:to>
                                    </p:set>
                                    <p:animEffect transition="in" filter="fade">
                                      <p:cBhvr>
                                        <p:cTn id="117" dur="500"/>
                                        <p:tgtEl>
                                          <p:spTgt spid="20"/>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21"/>
                                        </p:tgtEl>
                                        <p:attrNameLst>
                                          <p:attrName>style.visibility</p:attrName>
                                        </p:attrNameLst>
                                      </p:cBhvr>
                                      <p:to>
                                        <p:strVal val="visible"/>
                                      </p:to>
                                    </p:set>
                                    <p:animEffect transition="in" filter="fade">
                                      <p:cBhvr>
                                        <p:cTn id="122" dur="500"/>
                                        <p:tgtEl>
                                          <p:spTgt spid="21"/>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22"/>
                                        </p:tgtEl>
                                        <p:attrNameLst>
                                          <p:attrName>style.visibility</p:attrName>
                                        </p:attrNameLst>
                                      </p:cBhvr>
                                      <p:to>
                                        <p:strVal val="visible"/>
                                      </p:to>
                                    </p:set>
                                    <p:animEffect transition="in" filter="fade">
                                      <p:cBhvr>
                                        <p:cTn id="127" dur="500"/>
                                        <p:tgtEl>
                                          <p:spTgt spid="22"/>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23"/>
                                        </p:tgtEl>
                                        <p:attrNameLst>
                                          <p:attrName>style.visibility</p:attrName>
                                        </p:attrNameLst>
                                      </p:cBhvr>
                                      <p:to>
                                        <p:strVal val="visible"/>
                                      </p:to>
                                    </p:set>
                                    <p:animEffect transition="in" filter="fade">
                                      <p:cBhvr>
                                        <p:cTn id="132" dur="500"/>
                                        <p:tgtEl>
                                          <p:spTgt spid="23"/>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grpId="0" nodeType="clickEffect">
                                  <p:stCondLst>
                                    <p:cond delay="0"/>
                                  </p:stCondLst>
                                  <p:childTnLst>
                                    <p:set>
                                      <p:cBhvr>
                                        <p:cTn id="136" dur="1" fill="hold">
                                          <p:stCondLst>
                                            <p:cond delay="0"/>
                                          </p:stCondLst>
                                        </p:cTn>
                                        <p:tgtEl>
                                          <p:spTgt spid="24"/>
                                        </p:tgtEl>
                                        <p:attrNameLst>
                                          <p:attrName>style.visibility</p:attrName>
                                        </p:attrNameLst>
                                      </p:cBhvr>
                                      <p:to>
                                        <p:strVal val="visible"/>
                                      </p:to>
                                    </p:set>
                                    <p:animEffect transition="in" filter="fade">
                                      <p:cBhvr>
                                        <p:cTn id="137" dur="500"/>
                                        <p:tgtEl>
                                          <p:spTgt spid="24"/>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grpId="0" nodeType="clickEffect">
                                  <p:stCondLst>
                                    <p:cond delay="0"/>
                                  </p:stCondLst>
                                  <p:childTnLst>
                                    <p:set>
                                      <p:cBhvr>
                                        <p:cTn id="141" dur="1" fill="hold">
                                          <p:stCondLst>
                                            <p:cond delay="0"/>
                                          </p:stCondLst>
                                        </p:cTn>
                                        <p:tgtEl>
                                          <p:spTgt spid="25"/>
                                        </p:tgtEl>
                                        <p:attrNameLst>
                                          <p:attrName>style.visibility</p:attrName>
                                        </p:attrNameLst>
                                      </p:cBhvr>
                                      <p:to>
                                        <p:strVal val="visible"/>
                                      </p:to>
                                    </p:set>
                                    <p:animEffect transition="in" filter="fade">
                                      <p:cBhvr>
                                        <p:cTn id="142" dur="500"/>
                                        <p:tgtEl>
                                          <p:spTgt spid="25"/>
                                        </p:tgtEl>
                                      </p:cBhvr>
                                    </p:animEffec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grpId="0" nodeType="clickEffect">
                                  <p:stCondLst>
                                    <p:cond delay="0"/>
                                  </p:stCondLst>
                                  <p:childTnLst>
                                    <p:set>
                                      <p:cBhvr>
                                        <p:cTn id="146" dur="1" fill="hold">
                                          <p:stCondLst>
                                            <p:cond delay="0"/>
                                          </p:stCondLst>
                                        </p:cTn>
                                        <p:tgtEl>
                                          <p:spTgt spid="26"/>
                                        </p:tgtEl>
                                        <p:attrNameLst>
                                          <p:attrName>style.visibility</p:attrName>
                                        </p:attrNameLst>
                                      </p:cBhvr>
                                      <p:to>
                                        <p:strVal val="visible"/>
                                      </p:to>
                                    </p:set>
                                    <p:animEffect transition="in" filter="fade">
                                      <p:cBhvr>
                                        <p:cTn id="147" dur="500"/>
                                        <p:tgtEl>
                                          <p:spTgt spid="26"/>
                                        </p:tgtEl>
                                      </p:cBhvr>
                                    </p:animEffect>
                                  </p:childTnLst>
                                </p:cTn>
                              </p:par>
                            </p:childTnLst>
                          </p:cTn>
                        </p:par>
                      </p:childTnLst>
                    </p:cTn>
                  </p:par>
                  <p:par>
                    <p:cTn id="148" fill="hold">
                      <p:stCondLst>
                        <p:cond delay="indefinite"/>
                      </p:stCondLst>
                      <p:childTnLst>
                        <p:par>
                          <p:cTn id="149" fill="hold">
                            <p:stCondLst>
                              <p:cond delay="0"/>
                            </p:stCondLst>
                            <p:childTnLst>
                              <p:par>
                                <p:cTn id="150" presetID="10" presetClass="entr" presetSubtype="0" fill="hold" grpId="0" nodeType="clickEffect">
                                  <p:stCondLst>
                                    <p:cond delay="0"/>
                                  </p:stCondLst>
                                  <p:childTnLst>
                                    <p:set>
                                      <p:cBhvr>
                                        <p:cTn id="151" dur="1" fill="hold">
                                          <p:stCondLst>
                                            <p:cond delay="0"/>
                                          </p:stCondLst>
                                        </p:cTn>
                                        <p:tgtEl>
                                          <p:spTgt spid="27"/>
                                        </p:tgtEl>
                                        <p:attrNameLst>
                                          <p:attrName>style.visibility</p:attrName>
                                        </p:attrNameLst>
                                      </p:cBhvr>
                                      <p:to>
                                        <p:strVal val="visible"/>
                                      </p:to>
                                    </p:set>
                                    <p:animEffect transition="in" filter="fade">
                                      <p:cBhvr>
                                        <p:cTn id="152" dur="500"/>
                                        <p:tgtEl>
                                          <p:spTgt spid="27"/>
                                        </p:tgtEl>
                                      </p:cBhvr>
                                    </p:animEffect>
                                  </p:childTnLst>
                                </p:cTn>
                              </p:par>
                            </p:childTnLst>
                          </p:cTn>
                        </p:par>
                      </p:childTnLst>
                    </p:cTn>
                  </p:par>
                  <p:par>
                    <p:cTn id="153" fill="hold">
                      <p:stCondLst>
                        <p:cond delay="indefinite"/>
                      </p:stCondLst>
                      <p:childTnLst>
                        <p:par>
                          <p:cTn id="154" fill="hold">
                            <p:stCondLst>
                              <p:cond delay="0"/>
                            </p:stCondLst>
                            <p:childTnLst>
                              <p:par>
                                <p:cTn id="155" presetID="10" presetClass="entr" presetSubtype="0" fill="hold" grpId="0" nodeType="clickEffect">
                                  <p:stCondLst>
                                    <p:cond delay="0"/>
                                  </p:stCondLst>
                                  <p:childTnLst>
                                    <p:set>
                                      <p:cBhvr>
                                        <p:cTn id="156" dur="1" fill="hold">
                                          <p:stCondLst>
                                            <p:cond delay="0"/>
                                          </p:stCondLst>
                                        </p:cTn>
                                        <p:tgtEl>
                                          <p:spTgt spid="28"/>
                                        </p:tgtEl>
                                        <p:attrNameLst>
                                          <p:attrName>style.visibility</p:attrName>
                                        </p:attrNameLst>
                                      </p:cBhvr>
                                      <p:to>
                                        <p:strVal val="visible"/>
                                      </p:to>
                                    </p:set>
                                    <p:animEffect transition="in" filter="fade">
                                      <p:cBhvr>
                                        <p:cTn id="157" dur="500"/>
                                        <p:tgtEl>
                                          <p:spTgt spid="28"/>
                                        </p:tgtEl>
                                      </p:cBhvr>
                                    </p:animEffect>
                                  </p:childTnLst>
                                </p:cTn>
                              </p:par>
                            </p:childTnLst>
                          </p:cTn>
                        </p:par>
                      </p:childTnLst>
                    </p:cTn>
                  </p:par>
                  <p:par>
                    <p:cTn id="158" fill="hold">
                      <p:stCondLst>
                        <p:cond delay="indefinite"/>
                      </p:stCondLst>
                      <p:childTnLst>
                        <p:par>
                          <p:cTn id="159" fill="hold">
                            <p:stCondLst>
                              <p:cond delay="0"/>
                            </p:stCondLst>
                            <p:childTnLst>
                              <p:par>
                                <p:cTn id="160" presetID="10" presetClass="entr" presetSubtype="0" fill="hold" grpId="0" nodeType="clickEffect">
                                  <p:stCondLst>
                                    <p:cond delay="0"/>
                                  </p:stCondLst>
                                  <p:childTnLst>
                                    <p:set>
                                      <p:cBhvr>
                                        <p:cTn id="161" dur="1" fill="hold">
                                          <p:stCondLst>
                                            <p:cond delay="0"/>
                                          </p:stCondLst>
                                        </p:cTn>
                                        <p:tgtEl>
                                          <p:spTgt spid="29"/>
                                        </p:tgtEl>
                                        <p:attrNameLst>
                                          <p:attrName>style.visibility</p:attrName>
                                        </p:attrNameLst>
                                      </p:cBhvr>
                                      <p:to>
                                        <p:strVal val="visible"/>
                                      </p:to>
                                    </p:set>
                                    <p:animEffect transition="in" filter="fade">
                                      <p:cBhvr>
                                        <p:cTn id="162" dur="500"/>
                                        <p:tgtEl>
                                          <p:spTgt spid="29"/>
                                        </p:tgtEl>
                                      </p:cBhvr>
                                    </p:animEffect>
                                  </p:childTnLst>
                                </p:cTn>
                              </p:par>
                            </p:childTnLst>
                          </p:cTn>
                        </p:par>
                      </p:childTnLst>
                    </p:cTn>
                  </p:par>
                  <p:par>
                    <p:cTn id="163" fill="hold">
                      <p:stCondLst>
                        <p:cond delay="indefinite"/>
                      </p:stCondLst>
                      <p:childTnLst>
                        <p:par>
                          <p:cTn id="164" fill="hold">
                            <p:stCondLst>
                              <p:cond delay="0"/>
                            </p:stCondLst>
                            <p:childTnLst>
                              <p:par>
                                <p:cTn id="165" presetID="10" presetClass="entr" presetSubtype="0" fill="hold" grpId="0" nodeType="clickEffect">
                                  <p:stCondLst>
                                    <p:cond delay="0"/>
                                  </p:stCondLst>
                                  <p:childTnLst>
                                    <p:set>
                                      <p:cBhvr>
                                        <p:cTn id="166" dur="1" fill="hold">
                                          <p:stCondLst>
                                            <p:cond delay="0"/>
                                          </p:stCondLst>
                                        </p:cTn>
                                        <p:tgtEl>
                                          <p:spTgt spid="8"/>
                                        </p:tgtEl>
                                        <p:attrNameLst>
                                          <p:attrName>style.visibility</p:attrName>
                                        </p:attrNameLst>
                                      </p:cBhvr>
                                      <p:to>
                                        <p:strVal val="visible"/>
                                      </p:to>
                                    </p:set>
                                    <p:animEffect transition="in" filter="fade">
                                      <p:cBhvr>
                                        <p:cTn id="16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5" grpId="0"/>
      <p:bldP spid="6"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004553" y="490695"/>
            <a:ext cx="9852338" cy="919401"/>
          </a:xfrm>
          <a:prstGeom prst="roundRect">
            <a:avLst/>
          </a:prstGeom>
          <a:solidFill>
            <a:schemeClr val="accent2">
              <a:lumMod val="20000"/>
              <a:lumOff val="80000"/>
            </a:schemeClr>
          </a:solidFill>
          <a:ln w="19050">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sz="2400" b="1" i="1" dirty="0"/>
              <a:t>Bài 2 : Câu phát biểu nào sau đây không đúng ?</a:t>
            </a:r>
          </a:p>
          <a:p>
            <a:r>
              <a:rPr lang="vi-VN" sz="2400" b="1" i="1" dirty="0"/>
              <a:t>Nhiệt lượng tỏa ra ở dây dẫn khi có dòng điện chạy qua:</a:t>
            </a:r>
            <a:endParaRPr lang="en-US" sz="2400" b="1" i="1" dirty="0"/>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2400" b="0" i="0" u="none" strike="noStrike" cap="none" normalizeH="0" baseline="0" dirty="0">
                <a:ln>
                  <a:noFill/>
                </a:ln>
                <a:solidFill>
                  <a:schemeClr val="tx1"/>
                </a:solidFill>
                <a:effectLst/>
                <a:latin typeface="Arial" panose="020B0604020202020204" pitchFamily="34" charset="0"/>
              </a:rPr>
              <a:t/>
            </a:r>
            <a:br>
              <a:rPr kumimoji="0" lang="en-US" altLang="en-US" sz="124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rPr>
              <a:t>  </a:t>
            </a:r>
            <a:r>
              <a:rPr kumimoji="0" lang="en-US" altLang="en-US" sz="3300" b="0" i="0" u="none" strike="noStrike" cap="none" normalizeH="0" baseline="0" dirty="0">
                <a:ln>
                  <a:noFill/>
                </a:ln>
                <a:solidFill>
                  <a:schemeClr val="tx1"/>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11" name="Hình Bầu dục 10">
            <a:extLst>
              <a:ext uri="{FF2B5EF4-FFF2-40B4-BE49-F238E27FC236}">
                <a16:creationId xmlns:a16="http://schemas.microsoft.com/office/drawing/2014/main" id="{E75B15DC-5D88-4954-BB22-D4BB82553305}"/>
              </a:ext>
            </a:extLst>
          </p:cNvPr>
          <p:cNvSpPr/>
          <p:nvPr/>
        </p:nvSpPr>
        <p:spPr>
          <a:xfrm>
            <a:off x="1300766" y="1913122"/>
            <a:ext cx="450761" cy="40288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 name="Hộp Văn bản 12">
            <a:extLst>
              <a:ext uri="{FF2B5EF4-FFF2-40B4-BE49-F238E27FC236}">
                <a16:creationId xmlns:a16="http://schemas.microsoft.com/office/drawing/2014/main" id="{32F152CF-D0D7-4017-A13B-DC23B8CA5F7E}"/>
              </a:ext>
            </a:extLst>
          </p:cNvPr>
          <p:cNvSpPr txBox="1"/>
          <p:nvPr/>
        </p:nvSpPr>
        <p:spPr>
          <a:xfrm>
            <a:off x="1300766" y="1746753"/>
            <a:ext cx="10442244" cy="4455835"/>
          </a:xfrm>
          <a:prstGeom prst="rect">
            <a:avLst/>
          </a:prstGeom>
          <a:noFill/>
        </p:spPr>
        <p:txBody>
          <a:bodyPr wrap="square">
            <a:spAutoFit/>
          </a:bodyPr>
          <a:lstStyle/>
          <a:p>
            <a:pPr marL="457200" indent="-457200" algn="just">
              <a:lnSpc>
                <a:spcPct val="150000"/>
              </a:lnSpc>
              <a:buAutoNum type="alphaUcPeriod"/>
            </a:pPr>
            <a:r>
              <a:rPr lang="vi-VN" sz="2400" i="1" dirty="0" err="1">
                <a:solidFill>
                  <a:srgbClr val="7030A0"/>
                </a:solidFill>
              </a:rPr>
              <a:t>Tỉ</a:t>
            </a:r>
            <a:r>
              <a:rPr lang="vi-VN" sz="2400" i="1" dirty="0">
                <a:solidFill>
                  <a:srgbClr val="7030A0"/>
                </a:solidFill>
              </a:rPr>
              <a:t> </a:t>
            </a:r>
            <a:r>
              <a:rPr lang="vi-VN" sz="2400" i="1" dirty="0" err="1">
                <a:solidFill>
                  <a:srgbClr val="7030A0"/>
                </a:solidFill>
              </a:rPr>
              <a:t>lệ</a:t>
            </a:r>
            <a:r>
              <a:rPr lang="vi-VN" sz="2400" i="1" dirty="0">
                <a:solidFill>
                  <a:srgbClr val="7030A0"/>
                </a:solidFill>
              </a:rPr>
              <a:t> </a:t>
            </a:r>
            <a:r>
              <a:rPr lang="vi-VN" sz="2400" i="1" dirty="0" err="1">
                <a:solidFill>
                  <a:srgbClr val="7030A0"/>
                </a:solidFill>
              </a:rPr>
              <a:t>thuận</a:t>
            </a:r>
            <a:r>
              <a:rPr lang="vi-VN" sz="2400" i="1" dirty="0">
                <a:solidFill>
                  <a:srgbClr val="7030A0"/>
                </a:solidFill>
              </a:rPr>
              <a:t> </a:t>
            </a:r>
            <a:r>
              <a:rPr lang="vi-VN" sz="2400" i="1" dirty="0" err="1">
                <a:solidFill>
                  <a:srgbClr val="7030A0"/>
                </a:solidFill>
              </a:rPr>
              <a:t>với</a:t>
            </a:r>
            <a:r>
              <a:rPr lang="vi-VN" sz="2400" i="1" dirty="0">
                <a:solidFill>
                  <a:srgbClr val="7030A0"/>
                </a:solidFill>
              </a:rPr>
              <a:t> </a:t>
            </a:r>
            <a:r>
              <a:rPr lang="vi-VN" sz="2400" i="1" dirty="0" err="1">
                <a:solidFill>
                  <a:srgbClr val="7030A0"/>
                </a:solidFill>
              </a:rPr>
              <a:t>cường</a:t>
            </a:r>
            <a:r>
              <a:rPr lang="vi-VN" sz="2400" i="1" dirty="0">
                <a:solidFill>
                  <a:srgbClr val="7030A0"/>
                </a:solidFill>
              </a:rPr>
              <a:t> </a:t>
            </a:r>
            <a:r>
              <a:rPr lang="vi-VN" sz="2400" i="1" dirty="0" err="1">
                <a:solidFill>
                  <a:srgbClr val="7030A0"/>
                </a:solidFill>
              </a:rPr>
              <a:t>độ</a:t>
            </a:r>
            <a:r>
              <a:rPr lang="vi-VN" sz="2400" i="1" dirty="0">
                <a:solidFill>
                  <a:srgbClr val="7030A0"/>
                </a:solidFill>
              </a:rPr>
              <a:t> </a:t>
            </a:r>
            <a:r>
              <a:rPr lang="vi-VN" sz="2400" i="1" dirty="0" err="1">
                <a:solidFill>
                  <a:srgbClr val="7030A0"/>
                </a:solidFill>
              </a:rPr>
              <a:t>dòng</a:t>
            </a:r>
            <a:r>
              <a:rPr lang="vi-VN" sz="2400" i="1" dirty="0">
                <a:solidFill>
                  <a:srgbClr val="7030A0"/>
                </a:solidFill>
              </a:rPr>
              <a:t> </a:t>
            </a:r>
            <a:r>
              <a:rPr lang="vi-VN" sz="2400" i="1" dirty="0" err="1">
                <a:solidFill>
                  <a:srgbClr val="7030A0"/>
                </a:solidFill>
              </a:rPr>
              <a:t>điện</a:t>
            </a:r>
            <a:r>
              <a:rPr lang="vi-VN" sz="2400" i="1" dirty="0">
                <a:solidFill>
                  <a:srgbClr val="7030A0"/>
                </a:solidFill>
              </a:rPr>
              <a:t> </a:t>
            </a:r>
            <a:r>
              <a:rPr lang="vi-VN" sz="2400" i="1" dirty="0" err="1">
                <a:solidFill>
                  <a:srgbClr val="7030A0"/>
                </a:solidFill>
              </a:rPr>
              <a:t>với</a:t>
            </a:r>
            <a:r>
              <a:rPr lang="vi-VN" sz="2400" i="1" dirty="0">
                <a:solidFill>
                  <a:srgbClr val="7030A0"/>
                </a:solidFill>
              </a:rPr>
              <a:t> </a:t>
            </a:r>
            <a:r>
              <a:rPr lang="vi-VN" sz="2400" i="1" dirty="0" err="1">
                <a:solidFill>
                  <a:srgbClr val="7030A0"/>
                </a:solidFill>
              </a:rPr>
              <a:t>điện</a:t>
            </a:r>
            <a:r>
              <a:rPr lang="vi-VN" sz="2400" i="1" dirty="0">
                <a:solidFill>
                  <a:srgbClr val="7030A0"/>
                </a:solidFill>
              </a:rPr>
              <a:t> </a:t>
            </a:r>
            <a:r>
              <a:rPr lang="vi-VN" sz="2400" i="1" dirty="0" err="1">
                <a:solidFill>
                  <a:srgbClr val="7030A0"/>
                </a:solidFill>
              </a:rPr>
              <a:t>trở</a:t>
            </a:r>
            <a:r>
              <a:rPr lang="vi-VN" sz="2400" i="1" dirty="0">
                <a:solidFill>
                  <a:srgbClr val="7030A0"/>
                </a:solidFill>
              </a:rPr>
              <a:t> </a:t>
            </a:r>
            <a:r>
              <a:rPr lang="vi-VN" sz="2400" i="1" dirty="0" err="1">
                <a:solidFill>
                  <a:srgbClr val="7030A0"/>
                </a:solidFill>
              </a:rPr>
              <a:t>của</a:t>
            </a:r>
            <a:r>
              <a:rPr lang="vi-VN" sz="2400" i="1" dirty="0">
                <a:solidFill>
                  <a:srgbClr val="7030A0"/>
                </a:solidFill>
              </a:rPr>
              <a:t> dây </a:t>
            </a:r>
            <a:r>
              <a:rPr lang="vi-VN" sz="2400" i="1" dirty="0" err="1">
                <a:solidFill>
                  <a:srgbClr val="7030A0"/>
                </a:solidFill>
              </a:rPr>
              <a:t>dẫn</a:t>
            </a:r>
            <a:r>
              <a:rPr lang="vi-VN" sz="2400" i="1" dirty="0">
                <a:solidFill>
                  <a:srgbClr val="7030A0"/>
                </a:solidFill>
              </a:rPr>
              <a:t> </a:t>
            </a:r>
            <a:r>
              <a:rPr lang="vi-VN" sz="2400" i="1" dirty="0" err="1">
                <a:solidFill>
                  <a:srgbClr val="7030A0"/>
                </a:solidFill>
              </a:rPr>
              <a:t>và</a:t>
            </a:r>
            <a:r>
              <a:rPr lang="vi-VN" sz="2400" i="1" dirty="0">
                <a:solidFill>
                  <a:srgbClr val="7030A0"/>
                </a:solidFill>
              </a:rPr>
              <a:t> </a:t>
            </a:r>
            <a:r>
              <a:rPr lang="vi-VN" sz="2400" i="1" dirty="0" err="1">
                <a:solidFill>
                  <a:srgbClr val="7030A0"/>
                </a:solidFill>
              </a:rPr>
              <a:t>với</a:t>
            </a:r>
            <a:r>
              <a:rPr lang="vi-VN" sz="2400" i="1" dirty="0">
                <a:solidFill>
                  <a:srgbClr val="7030A0"/>
                </a:solidFill>
              </a:rPr>
              <a:t> </a:t>
            </a:r>
            <a:r>
              <a:rPr lang="vi-VN" sz="2400" i="1" dirty="0" err="1">
                <a:solidFill>
                  <a:srgbClr val="7030A0"/>
                </a:solidFill>
              </a:rPr>
              <a:t>thời</a:t>
            </a:r>
            <a:r>
              <a:rPr lang="vi-VN" sz="2400" i="1" dirty="0">
                <a:solidFill>
                  <a:srgbClr val="7030A0"/>
                </a:solidFill>
              </a:rPr>
              <a:t> gian </a:t>
            </a:r>
            <a:r>
              <a:rPr lang="vi-VN" sz="2400" i="1" dirty="0" err="1">
                <a:solidFill>
                  <a:srgbClr val="7030A0"/>
                </a:solidFill>
              </a:rPr>
              <a:t>dòng</a:t>
            </a:r>
            <a:r>
              <a:rPr lang="vi-VN" sz="2400" i="1" dirty="0">
                <a:solidFill>
                  <a:srgbClr val="7030A0"/>
                </a:solidFill>
              </a:rPr>
              <a:t> </a:t>
            </a:r>
            <a:r>
              <a:rPr lang="vi-VN" sz="2400" i="1" dirty="0" err="1">
                <a:solidFill>
                  <a:srgbClr val="7030A0"/>
                </a:solidFill>
              </a:rPr>
              <a:t>điện</a:t>
            </a:r>
            <a:r>
              <a:rPr lang="vi-VN" sz="2400" i="1" dirty="0">
                <a:solidFill>
                  <a:srgbClr val="7030A0"/>
                </a:solidFill>
              </a:rPr>
              <a:t> </a:t>
            </a:r>
            <a:r>
              <a:rPr lang="vi-VN" sz="2400" i="1" dirty="0" err="1">
                <a:solidFill>
                  <a:srgbClr val="7030A0"/>
                </a:solidFill>
              </a:rPr>
              <a:t>chạy</a:t>
            </a:r>
            <a:r>
              <a:rPr lang="vi-VN" sz="2400" i="1" dirty="0">
                <a:solidFill>
                  <a:srgbClr val="7030A0"/>
                </a:solidFill>
              </a:rPr>
              <a:t> qua</a:t>
            </a:r>
          </a:p>
          <a:p>
            <a:pPr marL="457200" indent="-457200" algn="just">
              <a:lnSpc>
                <a:spcPct val="150000"/>
              </a:lnSpc>
              <a:buAutoNum type="alphaUcPeriod"/>
            </a:pPr>
            <a:r>
              <a:rPr lang="vi-VN" sz="2400" i="1" dirty="0" err="1">
                <a:solidFill>
                  <a:srgbClr val="7030A0"/>
                </a:solidFill>
              </a:rPr>
              <a:t>Tỉ</a:t>
            </a:r>
            <a:r>
              <a:rPr lang="vi-VN" sz="2400" i="1" dirty="0">
                <a:solidFill>
                  <a:srgbClr val="7030A0"/>
                </a:solidFill>
              </a:rPr>
              <a:t> </a:t>
            </a:r>
            <a:r>
              <a:rPr lang="vi-VN" sz="2400" i="1" dirty="0" err="1">
                <a:solidFill>
                  <a:srgbClr val="7030A0"/>
                </a:solidFill>
              </a:rPr>
              <a:t>lệ</a:t>
            </a:r>
            <a:r>
              <a:rPr lang="vi-VN" sz="2400" i="1" dirty="0">
                <a:solidFill>
                  <a:srgbClr val="7030A0"/>
                </a:solidFill>
              </a:rPr>
              <a:t> </a:t>
            </a:r>
            <a:r>
              <a:rPr lang="vi-VN" sz="2400" i="1" dirty="0" err="1">
                <a:solidFill>
                  <a:srgbClr val="7030A0"/>
                </a:solidFill>
              </a:rPr>
              <a:t>thuận</a:t>
            </a:r>
            <a:r>
              <a:rPr lang="vi-VN" sz="2400" i="1" dirty="0">
                <a:solidFill>
                  <a:srgbClr val="7030A0"/>
                </a:solidFill>
              </a:rPr>
              <a:t> </a:t>
            </a:r>
            <a:r>
              <a:rPr lang="vi-VN" sz="2400" i="1" dirty="0" err="1">
                <a:solidFill>
                  <a:srgbClr val="7030A0"/>
                </a:solidFill>
              </a:rPr>
              <a:t>với</a:t>
            </a:r>
            <a:r>
              <a:rPr lang="vi-VN" sz="2400" i="1" dirty="0">
                <a:solidFill>
                  <a:srgbClr val="7030A0"/>
                </a:solidFill>
              </a:rPr>
              <a:t> </a:t>
            </a:r>
            <a:r>
              <a:rPr lang="vi-VN" sz="2400" i="1" dirty="0" err="1">
                <a:solidFill>
                  <a:srgbClr val="7030A0"/>
                </a:solidFill>
              </a:rPr>
              <a:t>bình</a:t>
            </a:r>
            <a:r>
              <a:rPr lang="vi-VN" sz="2400" i="1" dirty="0">
                <a:solidFill>
                  <a:srgbClr val="7030A0"/>
                </a:solidFill>
              </a:rPr>
              <a:t> phương </a:t>
            </a:r>
            <a:r>
              <a:rPr lang="vi-VN" sz="2400" i="1" dirty="0" err="1">
                <a:solidFill>
                  <a:srgbClr val="7030A0"/>
                </a:solidFill>
              </a:rPr>
              <a:t>cường</a:t>
            </a:r>
            <a:r>
              <a:rPr lang="vi-VN" sz="2400" i="1" dirty="0">
                <a:solidFill>
                  <a:srgbClr val="7030A0"/>
                </a:solidFill>
              </a:rPr>
              <a:t> </a:t>
            </a:r>
            <a:r>
              <a:rPr lang="vi-VN" sz="2400" i="1" dirty="0" err="1">
                <a:solidFill>
                  <a:srgbClr val="7030A0"/>
                </a:solidFill>
              </a:rPr>
              <a:t>độ</a:t>
            </a:r>
            <a:r>
              <a:rPr lang="vi-VN" sz="2400" i="1" dirty="0">
                <a:solidFill>
                  <a:srgbClr val="7030A0"/>
                </a:solidFill>
              </a:rPr>
              <a:t> </a:t>
            </a:r>
            <a:r>
              <a:rPr lang="vi-VN" sz="2400" i="1" dirty="0" err="1">
                <a:solidFill>
                  <a:srgbClr val="7030A0"/>
                </a:solidFill>
              </a:rPr>
              <a:t>dòng</a:t>
            </a:r>
            <a:r>
              <a:rPr lang="vi-VN" sz="2400" i="1" dirty="0">
                <a:solidFill>
                  <a:srgbClr val="7030A0"/>
                </a:solidFill>
              </a:rPr>
              <a:t> </a:t>
            </a:r>
            <a:r>
              <a:rPr lang="vi-VN" sz="2400" i="1" dirty="0" err="1">
                <a:solidFill>
                  <a:srgbClr val="7030A0"/>
                </a:solidFill>
              </a:rPr>
              <a:t>điện</a:t>
            </a:r>
            <a:r>
              <a:rPr lang="vi-VN" sz="2400" i="1" dirty="0">
                <a:solidFill>
                  <a:srgbClr val="7030A0"/>
                </a:solidFill>
              </a:rPr>
              <a:t>, </a:t>
            </a:r>
            <a:r>
              <a:rPr lang="vi-VN" sz="2400" i="1" dirty="0" err="1">
                <a:solidFill>
                  <a:srgbClr val="7030A0"/>
                </a:solidFill>
              </a:rPr>
              <a:t>với</a:t>
            </a:r>
            <a:r>
              <a:rPr lang="vi-VN" sz="2400" i="1" dirty="0">
                <a:solidFill>
                  <a:srgbClr val="7030A0"/>
                </a:solidFill>
              </a:rPr>
              <a:t> </a:t>
            </a:r>
            <a:r>
              <a:rPr lang="vi-VN" sz="2400" i="1" dirty="0" err="1">
                <a:solidFill>
                  <a:srgbClr val="7030A0"/>
                </a:solidFill>
              </a:rPr>
              <a:t>điện</a:t>
            </a:r>
            <a:r>
              <a:rPr lang="vi-VN" sz="2400" i="1" dirty="0">
                <a:solidFill>
                  <a:srgbClr val="7030A0"/>
                </a:solidFill>
              </a:rPr>
              <a:t> </a:t>
            </a:r>
            <a:r>
              <a:rPr lang="vi-VN" sz="2400" i="1" dirty="0" err="1">
                <a:solidFill>
                  <a:srgbClr val="7030A0"/>
                </a:solidFill>
              </a:rPr>
              <a:t>trở</a:t>
            </a:r>
            <a:r>
              <a:rPr lang="vi-VN" sz="2400" i="1" dirty="0">
                <a:solidFill>
                  <a:srgbClr val="7030A0"/>
                </a:solidFill>
              </a:rPr>
              <a:t> dây </a:t>
            </a:r>
            <a:r>
              <a:rPr lang="vi-VN" sz="2400" i="1" dirty="0" err="1">
                <a:solidFill>
                  <a:srgbClr val="7030A0"/>
                </a:solidFill>
              </a:rPr>
              <a:t>dẫn</a:t>
            </a:r>
            <a:r>
              <a:rPr lang="vi-VN" sz="2400" i="1" dirty="0">
                <a:solidFill>
                  <a:srgbClr val="7030A0"/>
                </a:solidFill>
              </a:rPr>
              <a:t> </a:t>
            </a:r>
            <a:r>
              <a:rPr lang="vi-VN" sz="2400" i="1" dirty="0" err="1">
                <a:solidFill>
                  <a:srgbClr val="7030A0"/>
                </a:solidFill>
              </a:rPr>
              <a:t>và</a:t>
            </a:r>
            <a:r>
              <a:rPr lang="vi-VN" sz="2400" i="1" dirty="0">
                <a:solidFill>
                  <a:srgbClr val="7030A0"/>
                </a:solidFill>
              </a:rPr>
              <a:t> </a:t>
            </a:r>
            <a:r>
              <a:rPr lang="vi-VN" sz="2400" i="1" dirty="0" err="1">
                <a:solidFill>
                  <a:srgbClr val="7030A0"/>
                </a:solidFill>
              </a:rPr>
              <a:t>với</a:t>
            </a:r>
            <a:r>
              <a:rPr lang="vi-VN" sz="2400" i="1" dirty="0">
                <a:solidFill>
                  <a:srgbClr val="7030A0"/>
                </a:solidFill>
              </a:rPr>
              <a:t> </a:t>
            </a:r>
            <a:r>
              <a:rPr lang="vi-VN" sz="2400" i="1" dirty="0" err="1">
                <a:solidFill>
                  <a:srgbClr val="7030A0"/>
                </a:solidFill>
              </a:rPr>
              <a:t>thời</a:t>
            </a:r>
            <a:r>
              <a:rPr lang="vi-VN" sz="2400" i="1" dirty="0">
                <a:solidFill>
                  <a:srgbClr val="7030A0"/>
                </a:solidFill>
              </a:rPr>
              <a:t> gian </a:t>
            </a:r>
            <a:r>
              <a:rPr lang="vi-VN" sz="2400" i="1" dirty="0" err="1">
                <a:solidFill>
                  <a:srgbClr val="7030A0"/>
                </a:solidFill>
              </a:rPr>
              <a:t>dòng</a:t>
            </a:r>
            <a:r>
              <a:rPr lang="vi-VN" sz="2400" i="1" dirty="0">
                <a:solidFill>
                  <a:srgbClr val="7030A0"/>
                </a:solidFill>
              </a:rPr>
              <a:t> </a:t>
            </a:r>
            <a:r>
              <a:rPr lang="vi-VN" sz="2400" i="1" dirty="0" err="1">
                <a:solidFill>
                  <a:srgbClr val="7030A0"/>
                </a:solidFill>
              </a:rPr>
              <a:t>điện</a:t>
            </a:r>
            <a:r>
              <a:rPr lang="vi-VN" sz="2400" i="1" dirty="0">
                <a:solidFill>
                  <a:srgbClr val="7030A0"/>
                </a:solidFill>
              </a:rPr>
              <a:t> </a:t>
            </a:r>
            <a:r>
              <a:rPr lang="vi-VN" sz="2400" i="1" dirty="0" err="1">
                <a:solidFill>
                  <a:srgbClr val="7030A0"/>
                </a:solidFill>
              </a:rPr>
              <a:t>chạy</a:t>
            </a:r>
            <a:r>
              <a:rPr lang="vi-VN" sz="2400" i="1" dirty="0">
                <a:solidFill>
                  <a:srgbClr val="7030A0"/>
                </a:solidFill>
              </a:rPr>
              <a:t> qua</a:t>
            </a:r>
          </a:p>
          <a:p>
            <a:pPr marL="457200" indent="-457200" algn="just">
              <a:lnSpc>
                <a:spcPct val="150000"/>
              </a:lnSpc>
              <a:buAutoNum type="alphaUcPeriod"/>
            </a:pPr>
            <a:r>
              <a:rPr lang="vi-VN" sz="2400" i="1" dirty="0" err="1">
                <a:solidFill>
                  <a:srgbClr val="7030A0"/>
                </a:solidFill>
              </a:rPr>
              <a:t>Tỉ</a:t>
            </a:r>
            <a:r>
              <a:rPr lang="vi-VN" sz="2400" i="1" dirty="0">
                <a:solidFill>
                  <a:srgbClr val="7030A0"/>
                </a:solidFill>
              </a:rPr>
              <a:t> </a:t>
            </a:r>
            <a:r>
              <a:rPr lang="vi-VN" sz="2400" i="1" dirty="0" err="1">
                <a:solidFill>
                  <a:srgbClr val="7030A0"/>
                </a:solidFill>
              </a:rPr>
              <a:t>lệ</a:t>
            </a:r>
            <a:r>
              <a:rPr lang="vi-VN" sz="2400" i="1" dirty="0">
                <a:solidFill>
                  <a:srgbClr val="7030A0"/>
                </a:solidFill>
              </a:rPr>
              <a:t> </a:t>
            </a:r>
            <a:r>
              <a:rPr lang="vi-VN" sz="2400" i="1" dirty="0" err="1">
                <a:solidFill>
                  <a:srgbClr val="7030A0"/>
                </a:solidFill>
              </a:rPr>
              <a:t>thuận</a:t>
            </a:r>
            <a:r>
              <a:rPr lang="vi-VN" sz="2400" i="1" dirty="0">
                <a:solidFill>
                  <a:srgbClr val="7030A0"/>
                </a:solidFill>
              </a:rPr>
              <a:t> </a:t>
            </a:r>
            <a:r>
              <a:rPr lang="vi-VN" sz="2400" i="1" dirty="0" err="1">
                <a:solidFill>
                  <a:srgbClr val="7030A0"/>
                </a:solidFill>
              </a:rPr>
              <a:t>với</a:t>
            </a:r>
            <a:r>
              <a:rPr lang="vi-VN" sz="2400" i="1" dirty="0">
                <a:solidFill>
                  <a:srgbClr val="7030A0"/>
                </a:solidFill>
              </a:rPr>
              <a:t> </a:t>
            </a:r>
            <a:r>
              <a:rPr lang="vi-VN" sz="2400" i="1" dirty="0" err="1">
                <a:solidFill>
                  <a:srgbClr val="7030A0"/>
                </a:solidFill>
              </a:rPr>
              <a:t>bình</a:t>
            </a:r>
            <a:r>
              <a:rPr lang="vi-VN" sz="2400" i="1" dirty="0">
                <a:solidFill>
                  <a:srgbClr val="7030A0"/>
                </a:solidFill>
              </a:rPr>
              <a:t> phương </a:t>
            </a:r>
            <a:r>
              <a:rPr lang="vi-VN" sz="2400" i="1" dirty="0" err="1">
                <a:solidFill>
                  <a:srgbClr val="7030A0"/>
                </a:solidFill>
              </a:rPr>
              <a:t>hiệu</a:t>
            </a:r>
            <a:r>
              <a:rPr lang="vi-VN" sz="2400" i="1" dirty="0">
                <a:solidFill>
                  <a:srgbClr val="7030A0"/>
                </a:solidFill>
              </a:rPr>
              <a:t> </a:t>
            </a:r>
            <a:r>
              <a:rPr lang="vi-VN" sz="2400" i="1" dirty="0" err="1">
                <a:solidFill>
                  <a:srgbClr val="7030A0"/>
                </a:solidFill>
              </a:rPr>
              <a:t>điện</a:t>
            </a:r>
            <a:r>
              <a:rPr lang="vi-VN" sz="2400" i="1" dirty="0">
                <a:solidFill>
                  <a:srgbClr val="7030A0"/>
                </a:solidFill>
              </a:rPr>
              <a:t> </a:t>
            </a:r>
            <a:r>
              <a:rPr lang="vi-VN" sz="2400" i="1" dirty="0" err="1">
                <a:solidFill>
                  <a:srgbClr val="7030A0"/>
                </a:solidFill>
              </a:rPr>
              <a:t>thế</a:t>
            </a:r>
            <a:r>
              <a:rPr lang="vi-VN" sz="2400" i="1" dirty="0">
                <a:solidFill>
                  <a:srgbClr val="7030A0"/>
                </a:solidFill>
              </a:rPr>
              <a:t> </a:t>
            </a:r>
            <a:r>
              <a:rPr lang="vi-VN" sz="2400" i="1" dirty="0" err="1">
                <a:solidFill>
                  <a:srgbClr val="7030A0"/>
                </a:solidFill>
              </a:rPr>
              <a:t>giữa</a:t>
            </a:r>
            <a:r>
              <a:rPr lang="vi-VN" sz="2400" i="1" dirty="0">
                <a:solidFill>
                  <a:srgbClr val="7030A0"/>
                </a:solidFill>
              </a:rPr>
              <a:t> hai </a:t>
            </a:r>
            <a:r>
              <a:rPr lang="vi-VN" sz="2400" i="1" dirty="0" err="1">
                <a:solidFill>
                  <a:srgbClr val="7030A0"/>
                </a:solidFill>
              </a:rPr>
              <a:t>đầu</a:t>
            </a:r>
            <a:r>
              <a:rPr lang="vi-VN" sz="2400" i="1" dirty="0">
                <a:solidFill>
                  <a:srgbClr val="7030A0"/>
                </a:solidFill>
              </a:rPr>
              <a:t> dây </a:t>
            </a:r>
            <a:r>
              <a:rPr lang="vi-VN" sz="2400" i="1" dirty="0" err="1">
                <a:solidFill>
                  <a:srgbClr val="7030A0"/>
                </a:solidFill>
              </a:rPr>
              <a:t>dẫn</a:t>
            </a:r>
            <a:r>
              <a:rPr lang="vi-VN" sz="2400" i="1" dirty="0">
                <a:solidFill>
                  <a:srgbClr val="7030A0"/>
                </a:solidFill>
              </a:rPr>
              <a:t>, </a:t>
            </a:r>
            <a:r>
              <a:rPr lang="vi-VN" sz="2400" i="1" dirty="0" err="1">
                <a:solidFill>
                  <a:srgbClr val="7030A0"/>
                </a:solidFill>
              </a:rPr>
              <a:t>với</a:t>
            </a:r>
            <a:r>
              <a:rPr lang="vi-VN" sz="2400" i="1" dirty="0">
                <a:solidFill>
                  <a:srgbClr val="7030A0"/>
                </a:solidFill>
              </a:rPr>
              <a:t> </a:t>
            </a:r>
            <a:r>
              <a:rPr lang="vi-VN" sz="2400" i="1" dirty="0" err="1">
                <a:solidFill>
                  <a:srgbClr val="7030A0"/>
                </a:solidFill>
              </a:rPr>
              <a:t>thời</a:t>
            </a:r>
            <a:r>
              <a:rPr lang="vi-VN" sz="2400" i="1" dirty="0">
                <a:solidFill>
                  <a:srgbClr val="7030A0"/>
                </a:solidFill>
              </a:rPr>
              <a:t> gian </a:t>
            </a:r>
            <a:r>
              <a:rPr lang="vi-VN" sz="2400" i="1" dirty="0" err="1">
                <a:solidFill>
                  <a:srgbClr val="7030A0"/>
                </a:solidFill>
              </a:rPr>
              <a:t>dòng</a:t>
            </a:r>
            <a:r>
              <a:rPr lang="vi-VN" sz="2400" i="1" dirty="0">
                <a:solidFill>
                  <a:srgbClr val="7030A0"/>
                </a:solidFill>
              </a:rPr>
              <a:t> </a:t>
            </a:r>
            <a:r>
              <a:rPr lang="vi-VN" sz="2400" i="1" dirty="0" err="1">
                <a:solidFill>
                  <a:srgbClr val="7030A0"/>
                </a:solidFill>
              </a:rPr>
              <a:t>điện</a:t>
            </a:r>
            <a:r>
              <a:rPr lang="vi-VN" sz="2400" i="1" dirty="0">
                <a:solidFill>
                  <a:srgbClr val="7030A0"/>
                </a:solidFill>
              </a:rPr>
              <a:t> </a:t>
            </a:r>
            <a:r>
              <a:rPr lang="vi-VN" sz="2400" i="1" dirty="0" err="1">
                <a:solidFill>
                  <a:srgbClr val="7030A0"/>
                </a:solidFill>
              </a:rPr>
              <a:t>chạy</a:t>
            </a:r>
            <a:r>
              <a:rPr lang="vi-VN" sz="2400" i="1" dirty="0">
                <a:solidFill>
                  <a:srgbClr val="7030A0"/>
                </a:solidFill>
              </a:rPr>
              <a:t> qua </a:t>
            </a:r>
            <a:r>
              <a:rPr lang="vi-VN" sz="2400" i="1" dirty="0" err="1">
                <a:solidFill>
                  <a:srgbClr val="7030A0"/>
                </a:solidFill>
              </a:rPr>
              <a:t>và</a:t>
            </a:r>
            <a:r>
              <a:rPr lang="vi-VN" sz="2400" i="1" dirty="0">
                <a:solidFill>
                  <a:srgbClr val="7030A0"/>
                </a:solidFill>
              </a:rPr>
              <a:t> </a:t>
            </a:r>
            <a:r>
              <a:rPr lang="vi-VN" sz="2400" i="1" dirty="0" err="1">
                <a:solidFill>
                  <a:srgbClr val="7030A0"/>
                </a:solidFill>
              </a:rPr>
              <a:t>tỉ</a:t>
            </a:r>
            <a:r>
              <a:rPr lang="vi-VN" sz="2400" i="1" dirty="0">
                <a:solidFill>
                  <a:srgbClr val="7030A0"/>
                </a:solidFill>
              </a:rPr>
              <a:t> </a:t>
            </a:r>
            <a:r>
              <a:rPr lang="vi-VN" sz="2400" i="1" dirty="0" err="1">
                <a:solidFill>
                  <a:srgbClr val="7030A0"/>
                </a:solidFill>
              </a:rPr>
              <a:t>lệ</a:t>
            </a:r>
            <a:r>
              <a:rPr lang="vi-VN" sz="2400" i="1" dirty="0">
                <a:solidFill>
                  <a:srgbClr val="7030A0"/>
                </a:solidFill>
              </a:rPr>
              <a:t> </a:t>
            </a:r>
            <a:r>
              <a:rPr lang="vi-VN" sz="2400" i="1" dirty="0" err="1">
                <a:solidFill>
                  <a:srgbClr val="7030A0"/>
                </a:solidFill>
              </a:rPr>
              <a:t>nghịch</a:t>
            </a:r>
            <a:r>
              <a:rPr lang="vi-VN" sz="2400" i="1" dirty="0">
                <a:solidFill>
                  <a:srgbClr val="7030A0"/>
                </a:solidFill>
              </a:rPr>
              <a:t> </a:t>
            </a:r>
            <a:r>
              <a:rPr lang="vi-VN" sz="2400" i="1" dirty="0" err="1">
                <a:solidFill>
                  <a:srgbClr val="7030A0"/>
                </a:solidFill>
              </a:rPr>
              <a:t>với</a:t>
            </a:r>
            <a:r>
              <a:rPr lang="vi-VN" sz="2400" i="1" dirty="0">
                <a:solidFill>
                  <a:srgbClr val="7030A0"/>
                </a:solidFill>
              </a:rPr>
              <a:t> </a:t>
            </a:r>
            <a:r>
              <a:rPr lang="vi-VN" sz="2400" i="1" dirty="0" err="1">
                <a:solidFill>
                  <a:srgbClr val="7030A0"/>
                </a:solidFill>
              </a:rPr>
              <a:t>điện</a:t>
            </a:r>
            <a:r>
              <a:rPr lang="vi-VN" sz="2400" i="1" dirty="0">
                <a:solidFill>
                  <a:srgbClr val="7030A0"/>
                </a:solidFill>
              </a:rPr>
              <a:t> </a:t>
            </a:r>
            <a:r>
              <a:rPr lang="vi-VN" sz="2400" i="1" dirty="0" err="1">
                <a:solidFill>
                  <a:srgbClr val="7030A0"/>
                </a:solidFill>
              </a:rPr>
              <a:t>trở</a:t>
            </a:r>
            <a:r>
              <a:rPr lang="vi-VN" sz="2400" i="1" dirty="0">
                <a:solidFill>
                  <a:srgbClr val="7030A0"/>
                </a:solidFill>
              </a:rPr>
              <a:t> dây </a:t>
            </a:r>
            <a:r>
              <a:rPr lang="vi-VN" sz="2400" i="1" dirty="0" err="1">
                <a:solidFill>
                  <a:srgbClr val="7030A0"/>
                </a:solidFill>
              </a:rPr>
              <a:t>dẫn</a:t>
            </a:r>
            <a:endParaRPr lang="vi-VN" sz="2400" i="1" dirty="0">
              <a:solidFill>
                <a:srgbClr val="7030A0"/>
              </a:solidFill>
            </a:endParaRPr>
          </a:p>
          <a:p>
            <a:pPr marL="457200" indent="-457200" algn="just">
              <a:lnSpc>
                <a:spcPct val="150000"/>
              </a:lnSpc>
              <a:buAutoNum type="alphaUcPeriod"/>
            </a:pPr>
            <a:r>
              <a:rPr lang="vi-VN" sz="2400" i="1" dirty="0" err="1">
                <a:solidFill>
                  <a:srgbClr val="7030A0"/>
                </a:solidFill>
              </a:rPr>
              <a:t>Tỉ</a:t>
            </a:r>
            <a:r>
              <a:rPr lang="vi-VN" sz="2400" i="1" dirty="0">
                <a:solidFill>
                  <a:srgbClr val="7030A0"/>
                </a:solidFill>
              </a:rPr>
              <a:t> </a:t>
            </a:r>
            <a:r>
              <a:rPr lang="vi-VN" sz="2400" i="1" dirty="0" err="1">
                <a:solidFill>
                  <a:srgbClr val="7030A0"/>
                </a:solidFill>
              </a:rPr>
              <a:t>lệ</a:t>
            </a:r>
            <a:r>
              <a:rPr lang="vi-VN" sz="2400" i="1" dirty="0">
                <a:solidFill>
                  <a:srgbClr val="7030A0"/>
                </a:solidFill>
              </a:rPr>
              <a:t> </a:t>
            </a:r>
            <a:r>
              <a:rPr lang="vi-VN" sz="2400" i="1" dirty="0" err="1">
                <a:solidFill>
                  <a:srgbClr val="7030A0"/>
                </a:solidFill>
              </a:rPr>
              <a:t>thuận</a:t>
            </a:r>
            <a:r>
              <a:rPr lang="vi-VN" sz="2400" i="1" dirty="0">
                <a:solidFill>
                  <a:srgbClr val="7030A0"/>
                </a:solidFill>
              </a:rPr>
              <a:t> </a:t>
            </a:r>
            <a:r>
              <a:rPr lang="vi-VN" sz="2400" i="1" dirty="0" err="1">
                <a:solidFill>
                  <a:srgbClr val="7030A0"/>
                </a:solidFill>
              </a:rPr>
              <a:t>với</a:t>
            </a:r>
            <a:r>
              <a:rPr lang="vi-VN" sz="2400" i="1" dirty="0">
                <a:solidFill>
                  <a:srgbClr val="7030A0"/>
                </a:solidFill>
              </a:rPr>
              <a:t> </a:t>
            </a:r>
            <a:r>
              <a:rPr lang="vi-VN" sz="2400" i="1" dirty="0" err="1">
                <a:solidFill>
                  <a:srgbClr val="7030A0"/>
                </a:solidFill>
              </a:rPr>
              <a:t>hiệu</a:t>
            </a:r>
            <a:r>
              <a:rPr lang="vi-VN" sz="2400" i="1" dirty="0">
                <a:solidFill>
                  <a:srgbClr val="7030A0"/>
                </a:solidFill>
              </a:rPr>
              <a:t> </a:t>
            </a:r>
            <a:r>
              <a:rPr lang="vi-VN" sz="2400" i="1" dirty="0" err="1">
                <a:solidFill>
                  <a:srgbClr val="7030A0"/>
                </a:solidFill>
              </a:rPr>
              <a:t>điện</a:t>
            </a:r>
            <a:r>
              <a:rPr lang="vi-VN" sz="2400" i="1" dirty="0">
                <a:solidFill>
                  <a:srgbClr val="7030A0"/>
                </a:solidFill>
              </a:rPr>
              <a:t> </a:t>
            </a:r>
            <a:r>
              <a:rPr lang="vi-VN" sz="2400" i="1" dirty="0" err="1">
                <a:solidFill>
                  <a:srgbClr val="7030A0"/>
                </a:solidFill>
              </a:rPr>
              <a:t>thế</a:t>
            </a:r>
            <a:r>
              <a:rPr lang="vi-VN" sz="2400" i="1" dirty="0">
                <a:solidFill>
                  <a:srgbClr val="7030A0"/>
                </a:solidFill>
              </a:rPr>
              <a:t> </a:t>
            </a:r>
            <a:r>
              <a:rPr lang="vi-VN" sz="2400" i="1" dirty="0" err="1">
                <a:solidFill>
                  <a:srgbClr val="7030A0"/>
                </a:solidFill>
              </a:rPr>
              <a:t>giữa</a:t>
            </a:r>
            <a:r>
              <a:rPr lang="vi-VN" sz="2400" i="1" dirty="0">
                <a:solidFill>
                  <a:srgbClr val="7030A0"/>
                </a:solidFill>
              </a:rPr>
              <a:t> hai </a:t>
            </a:r>
            <a:r>
              <a:rPr lang="vi-VN" sz="2400" i="1" dirty="0" err="1">
                <a:solidFill>
                  <a:srgbClr val="7030A0"/>
                </a:solidFill>
              </a:rPr>
              <a:t>đầu</a:t>
            </a:r>
            <a:r>
              <a:rPr lang="vi-VN" sz="2400" i="1" dirty="0">
                <a:solidFill>
                  <a:srgbClr val="7030A0"/>
                </a:solidFill>
              </a:rPr>
              <a:t> dây </a:t>
            </a:r>
            <a:r>
              <a:rPr lang="vi-VN" sz="2400" i="1" dirty="0" err="1">
                <a:solidFill>
                  <a:srgbClr val="7030A0"/>
                </a:solidFill>
              </a:rPr>
              <a:t>dẫn</a:t>
            </a:r>
            <a:r>
              <a:rPr lang="vi-VN" sz="2400" i="1" dirty="0">
                <a:solidFill>
                  <a:srgbClr val="7030A0"/>
                </a:solidFill>
              </a:rPr>
              <a:t>, </a:t>
            </a:r>
            <a:r>
              <a:rPr lang="vi-VN" sz="2400" i="1" dirty="0" err="1">
                <a:solidFill>
                  <a:srgbClr val="7030A0"/>
                </a:solidFill>
              </a:rPr>
              <a:t>với</a:t>
            </a:r>
            <a:r>
              <a:rPr lang="vi-VN" sz="2400" i="1" dirty="0">
                <a:solidFill>
                  <a:srgbClr val="7030A0"/>
                </a:solidFill>
              </a:rPr>
              <a:t> </a:t>
            </a:r>
            <a:r>
              <a:rPr lang="vi-VN" sz="2400" i="1" dirty="0" err="1">
                <a:solidFill>
                  <a:srgbClr val="7030A0"/>
                </a:solidFill>
              </a:rPr>
              <a:t>cường</a:t>
            </a:r>
            <a:r>
              <a:rPr lang="vi-VN" sz="2400" i="1" dirty="0">
                <a:solidFill>
                  <a:srgbClr val="7030A0"/>
                </a:solidFill>
              </a:rPr>
              <a:t> </a:t>
            </a:r>
            <a:r>
              <a:rPr lang="vi-VN" sz="2400" i="1" dirty="0" err="1">
                <a:solidFill>
                  <a:srgbClr val="7030A0"/>
                </a:solidFill>
              </a:rPr>
              <a:t>độ</a:t>
            </a:r>
            <a:r>
              <a:rPr lang="vi-VN" sz="2400" i="1" dirty="0">
                <a:solidFill>
                  <a:srgbClr val="7030A0"/>
                </a:solidFill>
              </a:rPr>
              <a:t> </a:t>
            </a:r>
            <a:r>
              <a:rPr lang="vi-VN" sz="2400" i="1" dirty="0" err="1">
                <a:solidFill>
                  <a:srgbClr val="7030A0"/>
                </a:solidFill>
              </a:rPr>
              <a:t>dòng</a:t>
            </a:r>
            <a:r>
              <a:rPr lang="vi-VN" sz="2400" i="1" dirty="0">
                <a:solidFill>
                  <a:srgbClr val="7030A0"/>
                </a:solidFill>
              </a:rPr>
              <a:t> </a:t>
            </a:r>
            <a:r>
              <a:rPr lang="vi-VN" sz="2400" i="1" dirty="0" err="1">
                <a:solidFill>
                  <a:srgbClr val="7030A0"/>
                </a:solidFill>
              </a:rPr>
              <a:t>điện</a:t>
            </a:r>
            <a:r>
              <a:rPr lang="vi-VN" sz="2400" i="1" dirty="0">
                <a:solidFill>
                  <a:srgbClr val="7030A0"/>
                </a:solidFill>
              </a:rPr>
              <a:t> </a:t>
            </a:r>
            <a:r>
              <a:rPr lang="vi-VN" sz="2400" i="1" dirty="0" err="1">
                <a:solidFill>
                  <a:srgbClr val="7030A0"/>
                </a:solidFill>
              </a:rPr>
              <a:t>và</a:t>
            </a:r>
            <a:r>
              <a:rPr lang="vi-VN" sz="2400" i="1" dirty="0">
                <a:solidFill>
                  <a:srgbClr val="7030A0"/>
                </a:solidFill>
              </a:rPr>
              <a:t> </a:t>
            </a:r>
            <a:r>
              <a:rPr lang="vi-VN" sz="2400" i="1" dirty="0" err="1">
                <a:solidFill>
                  <a:srgbClr val="7030A0"/>
                </a:solidFill>
              </a:rPr>
              <a:t>với</a:t>
            </a:r>
            <a:r>
              <a:rPr lang="vi-VN" sz="2400" i="1" dirty="0">
                <a:solidFill>
                  <a:srgbClr val="7030A0"/>
                </a:solidFill>
              </a:rPr>
              <a:t> </a:t>
            </a:r>
            <a:r>
              <a:rPr lang="vi-VN" sz="2400" i="1" dirty="0" err="1">
                <a:solidFill>
                  <a:srgbClr val="7030A0"/>
                </a:solidFill>
              </a:rPr>
              <a:t>thời</a:t>
            </a:r>
            <a:r>
              <a:rPr lang="vi-VN" sz="2400" i="1" dirty="0">
                <a:solidFill>
                  <a:srgbClr val="7030A0"/>
                </a:solidFill>
              </a:rPr>
              <a:t> gian </a:t>
            </a:r>
            <a:r>
              <a:rPr lang="vi-VN" sz="2400" i="1" dirty="0" err="1">
                <a:solidFill>
                  <a:srgbClr val="7030A0"/>
                </a:solidFill>
              </a:rPr>
              <a:t>dòng</a:t>
            </a:r>
            <a:r>
              <a:rPr lang="vi-VN" sz="2400" i="1" dirty="0">
                <a:solidFill>
                  <a:srgbClr val="7030A0"/>
                </a:solidFill>
              </a:rPr>
              <a:t> </a:t>
            </a:r>
            <a:r>
              <a:rPr lang="vi-VN" sz="2400" i="1" dirty="0" err="1">
                <a:solidFill>
                  <a:srgbClr val="7030A0"/>
                </a:solidFill>
              </a:rPr>
              <a:t>điện</a:t>
            </a:r>
            <a:r>
              <a:rPr lang="vi-VN" sz="2400" i="1" dirty="0">
                <a:solidFill>
                  <a:srgbClr val="7030A0"/>
                </a:solidFill>
              </a:rPr>
              <a:t> </a:t>
            </a:r>
            <a:r>
              <a:rPr lang="vi-VN" sz="2400" i="1" dirty="0" err="1">
                <a:solidFill>
                  <a:srgbClr val="7030A0"/>
                </a:solidFill>
              </a:rPr>
              <a:t>chạy</a:t>
            </a:r>
            <a:r>
              <a:rPr lang="vi-VN" sz="2400" i="1" dirty="0">
                <a:solidFill>
                  <a:srgbClr val="7030A0"/>
                </a:solidFill>
              </a:rPr>
              <a:t> qua</a:t>
            </a:r>
          </a:p>
        </p:txBody>
      </p:sp>
    </p:spTree>
    <p:extLst>
      <p:ext uri="{BB962C8B-B14F-4D97-AF65-F5344CB8AC3E}">
        <p14:creationId xmlns:p14="http://schemas.microsoft.com/office/powerpoint/2010/main" val="6236184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13715" name="Text Box 51"/>
              <p:cNvSpPr txBox="1">
                <a:spLocks noChangeArrowheads="1"/>
              </p:cNvSpPr>
              <p:nvPr/>
            </p:nvSpPr>
            <p:spPr bwMode="auto">
              <a:xfrm>
                <a:off x="233875" y="253347"/>
                <a:ext cx="11801856" cy="2210250"/>
              </a:xfrm>
              <a:prstGeom prst="roundRect">
                <a:avLst/>
              </a:prstGeom>
              <a:solidFill>
                <a:schemeClr val="accent2">
                  <a:lumMod val="20000"/>
                  <a:lumOff val="80000"/>
                </a:schemeClr>
              </a:solidFill>
              <a:ln w="28575">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000" b="1" i="1" dirty="0"/>
                  <a:t>Bài 3: Cho </a:t>
                </a:r>
                <a:r>
                  <a:rPr lang="en-US" sz="2000" b="1" i="1" dirty="0" err="1"/>
                  <a:t>hai</a:t>
                </a:r>
                <a:r>
                  <a:rPr lang="en-US" sz="2000" b="1" i="1" dirty="0"/>
                  <a:t> </a:t>
                </a:r>
                <a:r>
                  <a:rPr lang="en-US" sz="2000" b="1" i="1" dirty="0" err="1"/>
                  <a:t>điện</a:t>
                </a:r>
                <a:r>
                  <a:rPr lang="en-US" sz="2000" b="1" i="1" dirty="0"/>
                  <a:t> </a:t>
                </a:r>
                <a:r>
                  <a:rPr lang="en-US" sz="2000" b="1" i="1" dirty="0" err="1"/>
                  <a:t>trở</a:t>
                </a:r>
                <a:r>
                  <a:rPr lang="en-US" sz="2000" b="1" i="1" dirty="0"/>
                  <a:t> R</a:t>
                </a:r>
                <a:r>
                  <a:rPr lang="en-US" sz="2000" b="1" i="1" baseline="-25000" dirty="0"/>
                  <a:t>1</a:t>
                </a:r>
                <a:r>
                  <a:rPr lang="en-US" sz="2000" b="1" i="1" dirty="0"/>
                  <a:t> </a:t>
                </a:r>
                <a:r>
                  <a:rPr lang="en-US" sz="2000" b="1" i="1" dirty="0" err="1"/>
                  <a:t>và</a:t>
                </a:r>
                <a:r>
                  <a:rPr lang="en-US" sz="2000" b="1" i="1" dirty="0"/>
                  <a:t> R</a:t>
                </a:r>
                <a:r>
                  <a:rPr lang="en-US" sz="2000" b="1" i="1" baseline="-25000" dirty="0"/>
                  <a:t>2</a:t>
                </a:r>
                <a:r>
                  <a:rPr lang="en-US" sz="2000" b="1" i="1" dirty="0"/>
                  <a:t>. </a:t>
                </a:r>
                <a:r>
                  <a:rPr lang="en-US" sz="2000" b="1" i="1" dirty="0" err="1"/>
                  <a:t>Hãy</a:t>
                </a:r>
                <a:r>
                  <a:rPr lang="en-US" sz="2000" b="1" i="1" dirty="0"/>
                  <a:t> </a:t>
                </a:r>
                <a:r>
                  <a:rPr lang="en-US" sz="2000" b="1" i="1" dirty="0" err="1"/>
                  <a:t>chứng</a:t>
                </a:r>
                <a:r>
                  <a:rPr lang="en-US" sz="2000" b="1" i="1" dirty="0"/>
                  <a:t> minh </a:t>
                </a:r>
                <a:r>
                  <a:rPr lang="en-US" sz="2000" b="1" i="1" dirty="0" err="1"/>
                  <a:t>rằng</a:t>
                </a:r>
                <a:r>
                  <a:rPr lang="en-US" sz="2000" b="1" i="1" dirty="0"/>
                  <a:t>:</a:t>
                </a:r>
              </a:p>
              <a:p>
                <a:r>
                  <a:rPr lang="en-US" altLang="en-US" sz="2000" b="1" i="1" dirty="0">
                    <a:solidFill>
                      <a:srgbClr val="000000"/>
                    </a:solidFill>
                    <a:latin typeface="Open Sans"/>
                  </a:rPr>
                  <a:t>Khi </a:t>
                </a:r>
                <a:r>
                  <a:rPr lang="en-US" altLang="en-US" sz="2000" b="1" i="1" dirty="0" err="1">
                    <a:solidFill>
                      <a:srgbClr val="000000"/>
                    </a:solidFill>
                    <a:latin typeface="Open Sans"/>
                  </a:rPr>
                  <a:t>cho</a:t>
                </a:r>
                <a:r>
                  <a:rPr lang="en-US" altLang="en-US" sz="2000" b="1" i="1" dirty="0">
                    <a:solidFill>
                      <a:srgbClr val="000000"/>
                    </a:solidFill>
                    <a:latin typeface="Open Sans"/>
                  </a:rPr>
                  <a:t> </a:t>
                </a:r>
                <a:r>
                  <a:rPr lang="en-US" altLang="en-US" sz="2000" b="1" i="1" dirty="0" err="1">
                    <a:solidFill>
                      <a:srgbClr val="000000"/>
                    </a:solidFill>
                    <a:latin typeface="Open Sans"/>
                  </a:rPr>
                  <a:t>dòng</a:t>
                </a:r>
                <a:r>
                  <a:rPr lang="en-US" altLang="en-US" sz="2000" b="1" i="1" dirty="0">
                    <a:solidFill>
                      <a:srgbClr val="000000"/>
                    </a:solidFill>
                    <a:latin typeface="Open Sans"/>
                  </a:rPr>
                  <a:t> </a:t>
                </a:r>
                <a:r>
                  <a:rPr lang="en-US" altLang="en-US" sz="2000" b="1" i="1" dirty="0" err="1">
                    <a:solidFill>
                      <a:srgbClr val="000000"/>
                    </a:solidFill>
                    <a:latin typeface="Open Sans"/>
                  </a:rPr>
                  <a:t>điện</a:t>
                </a:r>
                <a:r>
                  <a:rPr lang="en-US" altLang="en-US" sz="2000" b="1" i="1" dirty="0">
                    <a:solidFill>
                      <a:srgbClr val="000000"/>
                    </a:solidFill>
                    <a:latin typeface="Open Sans"/>
                  </a:rPr>
                  <a:t> </a:t>
                </a:r>
                <a:r>
                  <a:rPr lang="en-US" altLang="en-US" sz="2000" b="1" i="1" dirty="0" err="1">
                    <a:solidFill>
                      <a:srgbClr val="000000"/>
                    </a:solidFill>
                    <a:latin typeface="Open Sans"/>
                  </a:rPr>
                  <a:t>chạy</a:t>
                </a:r>
                <a:r>
                  <a:rPr lang="en-US" altLang="en-US" sz="2000" b="1" i="1" dirty="0">
                    <a:solidFill>
                      <a:srgbClr val="000000"/>
                    </a:solidFill>
                    <a:latin typeface="Open Sans"/>
                  </a:rPr>
                  <a:t> qua </a:t>
                </a:r>
                <a:r>
                  <a:rPr lang="en-US" altLang="en-US" sz="2000" b="1" i="1" dirty="0" err="1">
                    <a:solidFill>
                      <a:srgbClr val="000000"/>
                    </a:solidFill>
                    <a:latin typeface="Open Sans"/>
                  </a:rPr>
                  <a:t>đoạn</a:t>
                </a:r>
                <a:r>
                  <a:rPr lang="en-US" altLang="en-US" sz="2000" b="1" i="1" dirty="0">
                    <a:solidFill>
                      <a:srgbClr val="000000"/>
                    </a:solidFill>
                    <a:latin typeface="Open Sans"/>
                  </a:rPr>
                  <a:t> </a:t>
                </a:r>
                <a:r>
                  <a:rPr lang="en-US" altLang="en-US" sz="2000" b="1" i="1" dirty="0" err="1">
                    <a:solidFill>
                      <a:srgbClr val="000000"/>
                    </a:solidFill>
                    <a:latin typeface="Open Sans"/>
                  </a:rPr>
                  <a:t>mạch</a:t>
                </a:r>
                <a:r>
                  <a:rPr lang="en-US" altLang="en-US" sz="2000" b="1" i="1" dirty="0">
                    <a:solidFill>
                      <a:srgbClr val="000000"/>
                    </a:solidFill>
                    <a:latin typeface="Open Sans"/>
                  </a:rPr>
                  <a:t> </a:t>
                </a:r>
                <a:r>
                  <a:rPr lang="en-US" altLang="en-US" sz="2000" b="1" i="1" dirty="0" err="1">
                    <a:solidFill>
                      <a:srgbClr val="000000"/>
                    </a:solidFill>
                    <a:latin typeface="Open Sans"/>
                  </a:rPr>
                  <a:t>gồm</a:t>
                </a:r>
                <a:r>
                  <a:rPr lang="en-US" altLang="en-US" sz="2000" b="1" i="1" dirty="0">
                    <a:solidFill>
                      <a:srgbClr val="000000"/>
                    </a:solidFill>
                    <a:latin typeface="Open Sans"/>
                  </a:rPr>
                  <a:t> R</a:t>
                </a:r>
                <a:r>
                  <a:rPr lang="en-US" altLang="en-US" sz="2000" b="1" i="1" baseline="-30000" dirty="0">
                    <a:solidFill>
                      <a:srgbClr val="000000"/>
                    </a:solidFill>
                    <a:latin typeface="Open Sans"/>
                  </a:rPr>
                  <a:t>1</a:t>
                </a:r>
                <a:r>
                  <a:rPr lang="en-US" altLang="en-US" sz="2000" b="1" i="1" dirty="0">
                    <a:solidFill>
                      <a:srgbClr val="000000"/>
                    </a:solidFill>
                    <a:latin typeface="Open Sans"/>
                  </a:rPr>
                  <a:t> </a:t>
                </a:r>
                <a:r>
                  <a:rPr lang="en-US" altLang="en-US" sz="2000" b="1" i="1" dirty="0" err="1">
                    <a:solidFill>
                      <a:srgbClr val="000000"/>
                    </a:solidFill>
                    <a:latin typeface="Open Sans"/>
                  </a:rPr>
                  <a:t>và</a:t>
                </a:r>
                <a:r>
                  <a:rPr lang="en-US" altLang="en-US" sz="2000" b="1" i="1" dirty="0">
                    <a:solidFill>
                      <a:srgbClr val="000000"/>
                    </a:solidFill>
                    <a:latin typeface="Open Sans"/>
                  </a:rPr>
                  <a:t> R</a:t>
                </a:r>
                <a:r>
                  <a:rPr lang="en-US" altLang="en-US" sz="2000" b="1" i="1" baseline="-30000" dirty="0">
                    <a:solidFill>
                      <a:srgbClr val="000000"/>
                    </a:solidFill>
                    <a:latin typeface="Open Sans"/>
                  </a:rPr>
                  <a:t>2</a:t>
                </a:r>
                <a:r>
                  <a:rPr lang="en-US" altLang="en-US" sz="2000" b="1" i="1" dirty="0">
                    <a:solidFill>
                      <a:srgbClr val="000000"/>
                    </a:solidFill>
                    <a:latin typeface="Open Sans"/>
                  </a:rPr>
                  <a:t> </a:t>
                </a:r>
                <a:r>
                  <a:rPr lang="en-US" altLang="en-US" sz="2000" b="1" i="1" dirty="0" err="1">
                    <a:solidFill>
                      <a:srgbClr val="000000"/>
                    </a:solidFill>
                    <a:latin typeface="Open Sans"/>
                  </a:rPr>
                  <a:t>mắc</a:t>
                </a:r>
                <a:r>
                  <a:rPr lang="en-US" altLang="en-US" sz="2000" b="1" i="1" dirty="0">
                    <a:solidFill>
                      <a:srgbClr val="000000"/>
                    </a:solidFill>
                    <a:latin typeface="Open Sans"/>
                  </a:rPr>
                  <a:t> </a:t>
                </a:r>
                <a:r>
                  <a:rPr lang="en-US" altLang="en-US" sz="2000" b="1" i="1" dirty="0" err="1">
                    <a:solidFill>
                      <a:srgbClr val="000000"/>
                    </a:solidFill>
                    <a:latin typeface="Open Sans"/>
                  </a:rPr>
                  <a:t>nối</a:t>
                </a:r>
                <a:r>
                  <a:rPr lang="en-US" altLang="en-US" sz="2000" b="1" i="1" dirty="0">
                    <a:solidFill>
                      <a:srgbClr val="000000"/>
                    </a:solidFill>
                    <a:latin typeface="Open Sans"/>
                  </a:rPr>
                  <a:t> </a:t>
                </a:r>
                <a:r>
                  <a:rPr lang="en-US" altLang="en-US" sz="2000" b="1" i="1" dirty="0" err="1">
                    <a:solidFill>
                      <a:srgbClr val="000000"/>
                    </a:solidFill>
                    <a:latin typeface="Open Sans"/>
                  </a:rPr>
                  <a:t>tiếp</a:t>
                </a:r>
                <a:r>
                  <a:rPr lang="en-US" altLang="en-US" sz="2000" b="1" i="1" dirty="0">
                    <a:solidFill>
                      <a:srgbClr val="000000"/>
                    </a:solidFill>
                    <a:latin typeface="Open Sans"/>
                  </a:rPr>
                  <a:t> </a:t>
                </a:r>
                <a:r>
                  <a:rPr lang="en-US" altLang="en-US" sz="2000" b="1" i="1" dirty="0" err="1">
                    <a:solidFill>
                      <a:srgbClr val="000000"/>
                    </a:solidFill>
                    <a:latin typeface="Open Sans"/>
                  </a:rPr>
                  <a:t>thì</a:t>
                </a:r>
                <a:r>
                  <a:rPr lang="en-US" altLang="en-US" sz="2000" b="1" i="1" dirty="0">
                    <a:solidFill>
                      <a:srgbClr val="000000"/>
                    </a:solidFill>
                    <a:latin typeface="Open Sans"/>
                  </a:rPr>
                  <a:t> </a:t>
                </a:r>
                <a:r>
                  <a:rPr lang="en-US" altLang="en-US" sz="2000" b="1" i="1" dirty="0" err="1">
                    <a:solidFill>
                      <a:srgbClr val="000000"/>
                    </a:solidFill>
                    <a:latin typeface="Open Sans"/>
                  </a:rPr>
                  <a:t>nhiệt</a:t>
                </a:r>
                <a:r>
                  <a:rPr lang="en-US" altLang="en-US" sz="2000" b="1" i="1" dirty="0">
                    <a:solidFill>
                      <a:srgbClr val="000000"/>
                    </a:solidFill>
                    <a:latin typeface="Open Sans"/>
                  </a:rPr>
                  <a:t> </a:t>
                </a:r>
                <a:r>
                  <a:rPr lang="en-US" altLang="en-US" sz="2000" b="1" i="1" dirty="0" err="1">
                    <a:solidFill>
                      <a:srgbClr val="000000"/>
                    </a:solidFill>
                    <a:latin typeface="Open Sans"/>
                  </a:rPr>
                  <a:t>lượng</a:t>
                </a:r>
                <a:r>
                  <a:rPr lang="en-US" altLang="en-US" sz="2000" b="1" i="1" dirty="0">
                    <a:solidFill>
                      <a:srgbClr val="000000"/>
                    </a:solidFill>
                    <a:latin typeface="Open Sans"/>
                  </a:rPr>
                  <a:t> </a:t>
                </a:r>
                <a:r>
                  <a:rPr lang="en-US" altLang="en-US" sz="2000" b="1" i="1" dirty="0" err="1">
                    <a:solidFill>
                      <a:srgbClr val="000000"/>
                    </a:solidFill>
                    <a:latin typeface="Open Sans"/>
                  </a:rPr>
                  <a:t>tỏa</a:t>
                </a:r>
                <a:r>
                  <a:rPr lang="en-US" altLang="en-US" sz="2000" b="1" i="1" dirty="0">
                    <a:solidFill>
                      <a:srgbClr val="000000"/>
                    </a:solidFill>
                    <a:latin typeface="Open Sans"/>
                  </a:rPr>
                  <a:t> ra ở </a:t>
                </a:r>
                <a:r>
                  <a:rPr lang="en-US" altLang="en-US" sz="2000" b="1" i="1" dirty="0" err="1">
                    <a:solidFill>
                      <a:srgbClr val="000000"/>
                    </a:solidFill>
                    <a:latin typeface="Open Sans"/>
                  </a:rPr>
                  <a:t>mỗi</a:t>
                </a:r>
                <a:r>
                  <a:rPr lang="en-US" altLang="en-US" sz="2000" b="1" i="1" dirty="0">
                    <a:solidFill>
                      <a:srgbClr val="000000"/>
                    </a:solidFill>
                    <a:latin typeface="Open Sans"/>
                  </a:rPr>
                  <a:t> </a:t>
                </a:r>
                <a:r>
                  <a:rPr lang="en-US" altLang="en-US" sz="2000" b="1" i="1" dirty="0" err="1">
                    <a:solidFill>
                      <a:srgbClr val="000000"/>
                    </a:solidFill>
                    <a:latin typeface="Open Sans"/>
                  </a:rPr>
                  <a:t>điện</a:t>
                </a:r>
                <a:r>
                  <a:rPr lang="en-US" altLang="en-US" sz="2000" b="1" i="1" dirty="0">
                    <a:solidFill>
                      <a:srgbClr val="000000"/>
                    </a:solidFill>
                    <a:latin typeface="Open Sans"/>
                  </a:rPr>
                  <a:t> </a:t>
                </a:r>
                <a:r>
                  <a:rPr lang="en-US" altLang="en-US" sz="2000" b="1" i="1" dirty="0" err="1">
                    <a:solidFill>
                      <a:srgbClr val="000000"/>
                    </a:solidFill>
                    <a:latin typeface="Open Sans"/>
                  </a:rPr>
                  <a:t>trở</a:t>
                </a:r>
                <a:r>
                  <a:rPr lang="en-US" altLang="en-US" sz="2000" b="1" i="1" dirty="0">
                    <a:solidFill>
                      <a:srgbClr val="000000"/>
                    </a:solidFill>
                    <a:latin typeface="Open Sans"/>
                  </a:rPr>
                  <a:t> </a:t>
                </a:r>
                <a:r>
                  <a:rPr lang="en-US" altLang="en-US" sz="2000" b="1" i="1" dirty="0" err="1">
                    <a:solidFill>
                      <a:srgbClr val="000000"/>
                    </a:solidFill>
                    <a:latin typeface="Open Sans"/>
                  </a:rPr>
                  <a:t>này</a:t>
                </a:r>
                <a:r>
                  <a:rPr lang="en-US" altLang="en-US" sz="2000" b="1" i="1" dirty="0">
                    <a:solidFill>
                      <a:srgbClr val="000000"/>
                    </a:solidFill>
                    <a:latin typeface="Open Sans"/>
                  </a:rPr>
                  <a:t> </a:t>
                </a:r>
                <a:r>
                  <a:rPr lang="en-US" altLang="en-US" sz="2000" b="1" i="1" dirty="0" err="1">
                    <a:solidFill>
                      <a:srgbClr val="000000"/>
                    </a:solidFill>
                    <a:latin typeface="Open Sans"/>
                  </a:rPr>
                  <a:t>tỉ</a:t>
                </a:r>
                <a:r>
                  <a:rPr lang="en-US" altLang="en-US" sz="2000" b="1" i="1" dirty="0">
                    <a:solidFill>
                      <a:srgbClr val="000000"/>
                    </a:solidFill>
                    <a:latin typeface="Open Sans"/>
                  </a:rPr>
                  <a:t> </a:t>
                </a:r>
                <a:r>
                  <a:rPr lang="en-US" altLang="en-US" sz="2000" b="1" i="1" dirty="0" err="1">
                    <a:solidFill>
                      <a:srgbClr val="000000"/>
                    </a:solidFill>
                    <a:latin typeface="Open Sans"/>
                  </a:rPr>
                  <a:t>lệ</a:t>
                </a:r>
                <a:r>
                  <a:rPr lang="en-US" altLang="en-US" sz="2000" b="1" i="1" dirty="0">
                    <a:solidFill>
                      <a:srgbClr val="000000"/>
                    </a:solidFill>
                    <a:latin typeface="Open Sans"/>
                  </a:rPr>
                  <a:t> </a:t>
                </a:r>
                <a:r>
                  <a:rPr lang="en-US" altLang="en-US" sz="2000" b="1" i="1" dirty="0" err="1">
                    <a:solidFill>
                      <a:srgbClr val="000000"/>
                    </a:solidFill>
                    <a:latin typeface="Open Sans"/>
                  </a:rPr>
                  <a:t>thuận</a:t>
                </a:r>
                <a:r>
                  <a:rPr lang="en-US" altLang="en-US" sz="2000" b="1" i="1" dirty="0">
                    <a:solidFill>
                      <a:srgbClr val="000000"/>
                    </a:solidFill>
                    <a:latin typeface="Open Sans"/>
                  </a:rPr>
                  <a:t> </a:t>
                </a:r>
                <a:r>
                  <a:rPr lang="en-US" altLang="en-US" sz="2000" b="1" i="1" dirty="0" err="1">
                    <a:solidFill>
                      <a:srgbClr val="000000"/>
                    </a:solidFill>
                    <a:latin typeface="Open Sans"/>
                  </a:rPr>
                  <a:t>với</a:t>
                </a:r>
                <a:r>
                  <a:rPr lang="en-US" altLang="en-US" sz="2000" b="1" i="1" dirty="0">
                    <a:solidFill>
                      <a:srgbClr val="000000"/>
                    </a:solidFill>
                    <a:latin typeface="Open Sans"/>
                  </a:rPr>
                  <a:t> </a:t>
                </a:r>
                <a:r>
                  <a:rPr lang="en-US" altLang="en-US" sz="2000" b="1" i="1" dirty="0" err="1">
                    <a:solidFill>
                      <a:srgbClr val="000000"/>
                    </a:solidFill>
                    <a:latin typeface="Open Sans"/>
                  </a:rPr>
                  <a:t>các</a:t>
                </a:r>
                <a:r>
                  <a:rPr lang="en-US" altLang="en-US" sz="2000" b="1" i="1" dirty="0">
                    <a:solidFill>
                      <a:srgbClr val="000000"/>
                    </a:solidFill>
                    <a:latin typeface="Open Sans"/>
                  </a:rPr>
                  <a:t> </a:t>
                </a:r>
                <a:r>
                  <a:rPr lang="en-US" altLang="en-US" sz="2000" b="1" i="1" dirty="0" err="1">
                    <a:solidFill>
                      <a:srgbClr val="000000"/>
                    </a:solidFill>
                    <a:latin typeface="Open Sans"/>
                  </a:rPr>
                  <a:t>điện</a:t>
                </a:r>
                <a:r>
                  <a:rPr lang="en-US" altLang="en-US" sz="2000" b="1" i="1" dirty="0">
                    <a:solidFill>
                      <a:srgbClr val="000000"/>
                    </a:solidFill>
                    <a:latin typeface="Open Sans"/>
                  </a:rPr>
                  <a:t> </a:t>
                </a:r>
                <a:r>
                  <a:rPr lang="en-US" altLang="en-US" sz="2000" b="1" i="1" dirty="0" err="1">
                    <a:solidFill>
                      <a:srgbClr val="000000"/>
                    </a:solidFill>
                    <a:latin typeface="Open Sans"/>
                  </a:rPr>
                  <a:t>trở</a:t>
                </a:r>
                <a:r>
                  <a:rPr lang="en-US" altLang="en-US" sz="2000" b="1" i="1" dirty="0">
                    <a:solidFill>
                      <a:srgbClr val="000000"/>
                    </a:solidFill>
                    <a:latin typeface="Open Sans"/>
                  </a:rPr>
                  <a:t> </a:t>
                </a:r>
                <a:r>
                  <a:rPr lang="en-US" altLang="en-US" sz="2000" b="1" i="1" dirty="0" err="1">
                    <a:solidFill>
                      <a:srgbClr val="000000"/>
                    </a:solidFill>
                    <a:latin typeface="Open Sans"/>
                  </a:rPr>
                  <a:t>đó</a:t>
                </a:r>
                <a:r>
                  <a:rPr lang="en-US" altLang="en-US" sz="2000" b="1" i="1" dirty="0">
                    <a:solidFill>
                      <a:srgbClr val="000000"/>
                    </a:solidFill>
                    <a:latin typeface="Open Sans"/>
                  </a:rPr>
                  <a:t>: </a:t>
                </a:r>
                <a14:m>
                  <m:oMath xmlns:m="http://schemas.openxmlformats.org/officeDocument/2006/math">
                    <m:f>
                      <m:fPr>
                        <m:ctrlPr>
                          <a:rPr lang="en-US" altLang="en-US" sz="2000" b="1" i="1" smtClean="0">
                            <a:solidFill>
                              <a:srgbClr val="000000"/>
                            </a:solidFill>
                            <a:latin typeface="Cambria Math" panose="02040503050406030204" pitchFamily="18" charset="0"/>
                          </a:rPr>
                        </m:ctrlPr>
                      </m:fPr>
                      <m:num>
                        <m:sSub>
                          <m:sSubPr>
                            <m:ctrlPr>
                              <a:rPr lang="en-US" altLang="en-US" sz="2000" b="1" i="1" smtClean="0">
                                <a:solidFill>
                                  <a:srgbClr val="000000"/>
                                </a:solidFill>
                                <a:latin typeface="Cambria Math" panose="02040503050406030204" pitchFamily="18" charset="0"/>
                              </a:rPr>
                            </m:ctrlPr>
                          </m:sSubPr>
                          <m:e>
                            <m:r>
                              <a:rPr lang="en-US" altLang="en-US" sz="2000" b="1" i="1" smtClean="0">
                                <a:solidFill>
                                  <a:srgbClr val="000000"/>
                                </a:solidFill>
                                <a:latin typeface="Cambria Math" panose="02040503050406030204" pitchFamily="18" charset="0"/>
                              </a:rPr>
                              <m:t>𝑸</m:t>
                            </m:r>
                          </m:e>
                          <m:sub>
                            <m:r>
                              <a:rPr lang="en-US" altLang="en-US" sz="2000" b="1" i="1" smtClean="0">
                                <a:solidFill>
                                  <a:srgbClr val="000000"/>
                                </a:solidFill>
                                <a:latin typeface="Cambria Math" panose="02040503050406030204" pitchFamily="18" charset="0"/>
                              </a:rPr>
                              <m:t>𝟏</m:t>
                            </m:r>
                          </m:sub>
                        </m:sSub>
                      </m:num>
                      <m:den>
                        <m:sSub>
                          <m:sSubPr>
                            <m:ctrlPr>
                              <a:rPr lang="en-US" altLang="en-US" sz="2000" b="1" i="1" smtClean="0">
                                <a:solidFill>
                                  <a:srgbClr val="000000"/>
                                </a:solidFill>
                                <a:latin typeface="Cambria Math" panose="02040503050406030204" pitchFamily="18" charset="0"/>
                              </a:rPr>
                            </m:ctrlPr>
                          </m:sSubPr>
                          <m:e>
                            <m:r>
                              <a:rPr lang="en-US" altLang="en-US" sz="2000" b="1" i="1" smtClean="0">
                                <a:solidFill>
                                  <a:srgbClr val="000000"/>
                                </a:solidFill>
                                <a:latin typeface="Cambria Math" panose="02040503050406030204" pitchFamily="18" charset="0"/>
                              </a:rPr>
                              <m:t>𝑸</m:t>
                            </m:r>
                          </m:e>
                          <m:sub>
                            <m:r>
                              <a:rPr lang="en-US" altLang="en-US" sz="2000" b="1" i="1" smtClean="0">
                                <a:solidFill>
                                  <a:srgbClr val="000000"/>
                                </a:solidFill>
                                <a:latin typeface="Cambria Math" panose="02040503050406030204" pitchFamily="18" charset="0"/>
                              </a:rPr>
                              <m:t>𝟐</m:t>
                            </m:r>
                          </m:sub>
                        </m:sSub>
                      </m:den>
                    </m:f>
                    <m:r>
                      <a:rPr lang="en-US" altLang="en-US" sz="2000" b="1" i="1" smtClean="0">
                        <a:solidFill>
                          <a:srgbClr val="000000"/>
                        </a:solidFill>
                        <a:latin typeface="Cambria Math" panose="02040503050406030204" pitchFamily="18" charset="0"/>
                      </a:rPr>
                      <m:t>=</m:t>
                    </m:r>
                    <m:f>
                      <m:fPr>
                        <m:ctrlPr>
                          <a:rPr lang="en-US" altLang="en-US" sz="2000" b="1" i="1">
                            <a:solidFill>
                              <a:srgbClr val="000000"/>
                            </a:solidFill>
                            <a:latin typeface="Cambria Math" panose="02040503050406030204" pitchFamily="18" charset="0"/>
                          </a:rPr>
                        </m:ctrlPr>
                      </m:fPr>
                      <m:num>
                        <m:sSub>
                          <m:sSubPr>
                            <m:ctrlPr>
                              <a:rPr lang="en-US" altLang="en-US" sz="2000" b="1" i="1">
                                <a:solidFill>
                                  <a:srgbClr val="000000"/>
                                </a:solidFill>
                                <a:latin typeface="Cambria Math" panose="02040503050406030204" pitchFamily="18" charset="0"/>
                              </a:rPr>
                            </m:ctrlPr>
                          </m:sSubPr>
                          <m:e>
                            <m:r>
                              <a:rPr lang="en-US" altLang="en-US" sz="2000" b="1" i="1" smtClean="0">
                                <a:solidFill>
                                  <a:srgbClr val="000000"/>
                                </a:solidFill>
                                <a:latin typeface="Cambria Math" panose="02040503050406030204" pitchFamily="18" charset="0"/>
                              </a:rPr>
                              <m:t>𝑹</m:t>
                            </m:r>
                          </m:e>
                          <m:sub>
                            <m:r>
                              <a:rPr lang="en-US" altLang="en-US" sz="2000" b="1" i="1">
                                <a:solidFill>
                                  <a:srgbClr val="000000"/>
                                </a:solidFill>
                                <a:latin typeface="Cambria Math" panose="02040503050406030204" pitchFamily="18" charset="0"/>
                              </a:rPr>
                              <m:t>𝟏</m:t>
                            </m:r>
                          </m:sub>
                        </m:sSub>
                      </m:num>
                      <m:den>
                        <m:sSub>
                          <m:sSubPr>
                            <m:ctrlPr>
                              <a:rPr lang="en-US" altLang="en-US" sz="2000" b="1" i="1">
                                <a:solidFill>
                                  <a:srgbClr val="000000"/>
                                </a:solidFill>
                                <a:latin typeface="Cambria Math" panose="02040503050406030204" pitchFamily="18" charset="0"/>
                              </a:rPr>
                            </m:ctrlPr>
                          </m:sSubPr>
                          <m:e>
                            <m:r>
                              <a:rPr lang="en-US" altLang="en-US" sz="2000" b="1" i="1" smtClean="0">
                                <a:solidFill>
                                  <a:srgbClr val="000000"/>
                                </a:solidFill>
                                <a:latin typeface="Cambria Math" panose="02040503050406030204" pitchFamily="18" charset="0"/>
                              </a:rPr>
                              <m:t>𝑹</m:t>
                            </m:r>
                          </m:e>
                          <m:sub>
                            <m:r>
                              <a:rPr lang="en-US" altLang="en-US" sz="2000" b="1" i="1">
                                <a:solidFill>
                                  <a:srgbClr val="000000"/>
                                </a:solidFill>
                                <a:latin typeface="Cambria Math" panose="02040503050406030204" pitchFamily="18" charset="0"/>
                              </a:rPr>
                              <m:t>𝟐</m:t>
                            </m:r>
                          </m:sub>
                        </m:sSub>
                      </m:den>
                    </m:f>
                  </m:oMath>
                </a14:m>
                <a:endParaRPr lang="en-US" sz="2000" b="1" i="1" dirty="0"/>
              </a:p>
              <a:p>
                <a:r>
                  <a:rPr lang="en-US" altLang="en-US" sz="2000" b="1" i="1" dirty="0">
                    <a:solidFill>
                      <a:srgbClr val="000000"/>
                    </a:solidFill>
                    <a:latin typeface="Open Sans"/>
                  </a:rPr>
                  <a:t>Khi </a:t>
                </a:r>
                <a:r>
                  <a:rPr lang="en-US" altLang="en-US" sz="2000" b="1" i="1" dirty="0" err="1">
                    <a:solidFill>
                      <a:srgbClr val="000000"/>
                    </a:solidFill>
                    <a:latin typeface="Open Sans"/>
                  </a:rPr>
                  <a:t>cho</a:t>
                </a:r>
                <a:r>
                  <a:rPr lang="en-US" altLang="en-US" sz="2000" b="1" i="1" dirty="0">
                    <a:solidFill>
                      <a:srgbClr val="000000"/>
                    </a:solidFill>
                    <a:latin typeface="Open Sans"/>
                  </a:rPr>
                  <a:t> </a:t>
                </a:r>
                <a:r>
                  <a:rPr lang="en-US" altLang="en-US" sz="2000" b="1" i="1" dirty="0" err="1">
                    <a:solidFill>
                      <a:srgbClr val="000000"/>
                    </a:solidFill>
                    <a:latin typeface="Open Sans"/>
                  </a:rPr>
                  <a:t>dòng</a:t>
                </a:r>
                <a:r>
                  <a:rPr lang="en-US" altLang="en-US" sz="2000" b="1" i="1" dirty="0">
                    <a:solidFill>
                      <a:srgbClr val="000000"/>
                    </a:solidFill>
                    <a:latin typeface="Open Sans"/>
                  </a:rPr>
                  <a:t> </a:t>
                </a:r>
                <a:r>
                  <a:rPr lang="en-US" altLang="en-US" sz="2000" b="1" i="1" dirty="0" err="1">
                    <a:solidFill>
                      <a:srgbClr val="000000"/>
                    </a:solidFill>
                    <a:latin typeface="Open Sans"/>
                  </a:rPr>
                  <a:t>điện</a:t>
                </a:r>
                <a:r>
                  <a:rPr lang="en-US" altLang="en-US" sz="2000" b="1" i="1" dirty="0">
                    <a:solidFill>
                      <a:srgbClr val="000000"/>
                    </a:solidFill>
                    <a:latin typeface="Open Sans"/>
                  </a:rPr>
                  <a:t> </a:t>
                </a:r>
                <a:r>
                  <a:rPr lang="en-US" altLang="en-US" sz="2000" b="1" i="1" dirty="0" err="1">
                    <a:solidFill>
                      <a:srgbClr val="000000"/>
                    </a:solidFill>
                    <a:latin typeface="Open Sans"/>
                  </a:rPr>
                  <a:t>chạy</a:t>
                </a:r>
                <a:r>
                  <a:rPr lang="en-US" altLang="en-US" sz="2000" b="1" i="1" dirty="0">
                    <a:solidFill>
                      <a:srgbClr val="000000"/>
                    </a:solidFill>
                    <a:latin typeface="Open Sans"/>
                  </a:rPr>
                  <a:t> qua </a:t>
                </a:r>
                <a:r>
                  <a:rPr lang="en-US" altLang="en-US" sz="2000" b="1" i="1" dirty="0" err="1">
                    <a:solidFill>
                      <a:srgbClr val="000000"/>
                    </a:solidFill>
                    <a:latin typeface="Open Sans"/>
                  </a:rPr>
                  <a:t>đoạn</a:t>
                </a:r>
                <a:r>
                  <a:rPr lang="en-US" altLang="en-US" sz="2000" b="1" i="1" dirty="0">
                    <a:solidFill>
                      <a:srgbClr val="000000"/>
                    </a:solidFill>
                    <a:latin typeface="Open Sans"/>
                  </a:rPr>
                  <a:t> </a:t>
                </a:r>
                <a:r>
                  <a:rPr lang="en-US" altLang="en-US" sz="2000" b="1" i="1" dirty="0" err="1">
                    <a:solidFill>
                      <a:srgbClr val="000000"/>
                    </a:solidFill>
                    <a:latin typeface="Open Sans"/>
                  </a:rPr>
                  <a:t>mạch</a:t>
                </a:r>
                <a:r>
                  <a:rPr lang="en-US" altLang="en-US" sz="2000" b="1" i="1" dirty="0">
                    <a:solidFill>
                      <a:srgbClr val="000000"/>
                    </a:solidFill>
                    <a:latin typeface="Open Sans"/>
                  </a:rPr>
                  <a:t> </a:t>
                </a:r>
                <a:r>
                  <a:rPr lang="en-US" altLang="en-US" sz="2000" b="1" i="1" dirty="0" err="1">
                    <a:solidFill>
                      <a:srgbClr val="000000"/>
                    </a:solidFill>
                    <a:latin typeface="Open Sans"/>
                  </a:rPr>
                  <a:t>gồm</a:t>
                </a:r>
                <a:r>
                  <a:rPr lang="en-US" altLang="en-US" sz="2000" b="1" i="1" dirty="0">
                    <a:solidFill>
                      <a:srgbClr val="000000"/>
                    </a:solidFill>
                    <a:latin typeface="Open Sans"/>
                  </a:rPr>
                  <a:t> R</a:t>
                </a:r>
                <a:r>
                  <a:rPr lang="en-US" altLang="en-US" sz="2000" b="1" i="1" baseline="-30000" dirty="0">
                    <a:solidFill>
                      <a:srgbClr val="000000"/>
                    </a:solidFill>
                    <a:latin typeface="Open Sans"/>
                  </a:rPr>
                  <a:t>1</a:t>
                </a:r>
                <a:r>
                  <a:rPr lang="en-US" altLang="en-US" sz="2000" b="1" i="1" dirty="0">
                    <a:solidFill>
                      <a:srgbClr val="000000"/>
                    </a:solidFill>
                    <a:latin typeface="Open Sans"/>
                  </a:rPr>
                  <a:t> </a:t>
                </a:r>
                <a:r>
                  <a:rPr lang="en-US" altLang="en-US" sz="2000" b="1" i="1" dirty="0" err="1">
                    <a:solidFill>
                      <a:srgbClr val="000000"/>
                    </a:solidFill>
                    <a:latin typeface="Open Sans"/>
                  </a:rPr>
                  <a:t>và</a:t>
                </a:r>
                <a:r>
                  <a:rPr lang="en-US" altLang="en-US" sz="2000" b="1" i="1" dirty="0">
                    <a:solidFill>
                      <a:srgbClr val="000000"/>
                    </a:solidFill>
                    <a:latin typeface="Open Sans"/>
                  </a:rPr>
                  <a:t> R</a:t>
                </a:r>
                <a:r>
                  <a:rPr lang="en-US" altLang="en-US" sz="2000" b="1" i="1" baseline="-30000" dirty="0">
                    <a:solidFill>
                      <a:srgbClr val="000000"/>
                    </a:solidFill>
                    <a:latin typeface="Open Sans"/>
                  </a:rPr>
                  <a:t>2</a:t>
                </a:r>
                <a:r>
                  <a:rPr lang="en-US" altLang="en-US" sz="2000" b="1" i="1" dirty="0">
                    <a:solidFill>
                      <a:srgbClr val="000000"/>
                    </a:solidFill>
                    <a:latin typeface="Open Sans"/>
                  </a:rPr>
                  <a:t> </a:t>
                </a:r>
                <a:r>
                  <a:rPr lang="en-US" altLang="en-US" sz="2000" b="1" i="1" dirty="0" err="1">
                    <a:solidFill>
                      <a:srgbClr val="000000"/>
                    </a:solidFill>
                    <a:latin typeface="Open Sans"/>
                  </a:rPr>
                  <a:t>mắc</a:t>
                </a:r>
                <a:r>
                  <a:rPr lang="en-US" altLang="en-US" sz="2000" b="1" i="1" dirty="0">
                    <a:solidFill>
                      <a:srgbClr val="000000"/>
                    </a:solidFill>
                    <a:latin typeface="Open Sans"/>
                  </a:rPr>
                  <a:t> song </a:t>
                </a:r>
                <a:r>
                  <a:rPr lang="en-US" altLang="en-US" sz="2000" b="1" i="1" dirty="0" err="1">
                    <a:solidFill>
                      <a:srgbClr val="000000"/>
                    </a:solidFill>
                    <a:latin typeface="Open Sans"/>
                  </a:rPr>
                  <a:t>song</a:t>
                </a:r>
                <a:r>
                  <a:rPr lang="en-US" altLang="en-US" sz="2000" b="1" i="1" dirty="0">
                    <a:solidFill>
                      <a:srgbClr val="000000"/>
                    </a:solidFill>
                    <a:latin typeface="Open Sans"/>
                  </a:rPr>
                  <a:t> </a:t>
                </a:r>
                <a:r>
                  <a:rPr lang="en-US" altLang="en-US" sz="2000" b="1" i="1" dirty="0" err="1">
                    <a:solidFill>
                      <a:srgbClr val="000000"/>
                    </a:solidFill>
                    <a:latin typeface="Open Sans"/>
                  </a:rPr>
                  <a:t>thì</a:t>
                </a:r>
                <a:r>
                  <a:rPr lang="en-US" altLang="en-US" sz="2000" b="1" i="1" dirty="0">
                    <a:solidFill>
                      <a:srgbClr val="000000"/>
                    </a:solidFill>
                    <a:latin typeface="Open Sans"/>
                  </a:rPr>
                  <a:t> </a:t>
                </a:r>
                <a:r>
                  <a:rPr lang="en-US" altLang="en-US" sz="2000" b="1" i="1" dirty="0" err="1">
                    <a:solidFill>
                      <a:srgbClr val="000000"/>
                    </a:solidFill>
                    <a:latin typeface="Open Sans"/>
                  </a:rPr>
                  <a:t>nhiệt</a:t>
                </a:r>
                <a:r>
                  <a:rPr lang="en-US" altLang="en-US" sz="2000" b="1" i="1" dirty="0">
                    <a:solidFill>
                      <a:srgbClr val="000000"/>
                    </a:solidFill>
                    <a:latin typeface="Open Sans"/>
                  </a:rPr>
                  <a:t> </a:t>
                </a:r>
                <a:r>
                  <a:rPr lang="en-US" altLang="en-US" sz="2000" b="1" i="1" dirty="0" err="1">
                    <a:solidFill>
                      <a:srgbClr val="000000"/>
                    </a:solidFill>
                    <a:latin typeface="Open Sans"/>
                  </a:rPr>
                  <a:t>lượng</a:t>
                </a:r>
                <a:r>
                  <a:rPr lang="en-US" altLang="en-US" sz="2000" b="1" i="1" dirty="0">
                    <a:solidFill>
                      <a:srgbClr val="000000"/>
                    </a:solidFill>
                    <a:latin typeface="Open Sans"/>
                  </a:rPr>
                  <a:t> </a:t>
                </a:r>
                <a:r>
                  <a:rPr lang="en-US" altLang="en-US" sz="2000" b="1" i="1" dirty="0" err="1">
                    <a:solidFill>
                      <a:srgbClr val="000000"/>
                    </a:solidFill>
                    <a:latin typeface="Open Sans"/>
                  </a:rPr>
                  <a:t>tỏa</a:t>
                </a:r>
                <a:r>
                  <a:rPr lang="en-US" altLang="en-US" sz="2000" b="1" i="1" dirty="0">
                    <a:solidFill>
                      <a:srgbClr val="000000"/>
                    </a:solidFill>
                    <a:latin typeface="Open Sans"/>
                  </a:rPr>
                  <a:t> ra ở </a:t>
                </a:r>
                <a:r>
                  <a:rPr lang="en-US" altLang="en-US" sz="2000" b="1" i="1" dirty="0" err="1">
                    <a:solidFill>
                      <a:srgbClr val="000000"/>
                    </a:solidFill>
                    <a:latin typeface="Open Sans"/>
                  </a:rPr>
                  <a:t>mỗi</a:t>
                </a:r>
                <a:r>
                  <a:rPr lang="en-US" altLang="en-US" sz="2000" b="1" i="1" dirty="0">
                    <a:solidFill>
                      <a:srgbClr val="000000"/>
                    </a:solidFill>
                    <a:latin typeface="Open Sans"/>
                  </a:rPr>
                  <a:t> </a:t>
                </a:r>
                <a:r>
                  <a:rPr lang="en-US" altLang="en-US" sz="2000" b="1" i="1" dirty="0" err="1">
                    <a:solidFill>
                      <a:srgbClr val="000000"/>
                    </a:solidFill>
                    <a:latin typeface="Open Sans"/>
                  </a:rPr>
                  <a:t>điện</a:t>
                </a:r>
                <a:r>
                  <a:rPr lang="en-US" altLang="en-US" sz="2000" b="1" i="1" dirty="0">
                    <a:solidFill>
                      <a:srgbClr val="000000"/>
                    </a:solidFill>
                    <a:latin typeface="Open Sans"/>
                  </a:rPr>
                  <a:t> </a:t>
                </a:r>
                <a:r>
                  <a:rPr lang="en-US" altLang="en-US" sz="2000" b="1" i="1" dirty="0" err="1">
                    <a:solidFill>
                      <a:srgbClr val="000000"/>
                    </a:solidFill>
                    <a:latin typeface="Open Sans"/>
                  </a:rPr>
                  <a:t>trở</a:t>
                </a:r>
                <a:r>
                  <a:rPr lang="en-US" altLang="en-US" sz="2000" b="1" i="1" dirty="0">
                    <a:solidFill>
                      <a:srgbClr val="000000"/>
                    </a:solidFill>
                    <a:latin typeface="Open Sans"/>
                  </a:rPr>
                  <a:t> </a:t>
                </a:r>
                <a:r>
                  <a:rPr lang="en-US" altLang="en-US" sz="2000" b="1" i="1" dirty="0" err="1">
                    <a:solidFill>
                      <a:srgbClr val="000000"/>
                    </a:solidFill>
                    <a:latin typeface="Open Sans"/>
                  </a:rPr>
                  <a:t>này</a:t>
                </a:r>
                <a:r>
                  <a:rPr lang="en-US" altLang="en-US" sz="2000" b="1" i="1" dirty="0">
                    <a:solidFill>
                      <a:srgbClr val="000000"/>
                    </a:solidFill>
                    <a:latin typeface="Open Sans"/>
                  </a:rPr>
                  <a:t> </a:t>
                </a:r>
                <a:r>
                  <a:rPr lang="en-US" altLang="en-US" sz="2000" b="1" i="1" dirty="0" err="1">
                    <a:solidFill>
                      <a:srgbClr val="000000"/>
                    </a:solidFill>
                    <a:latin typeface="Open Sans"/>
                  </a:rPr>
                  <a:t>tỉ</a:t>
                </a:r>
                <a:r>
                  <a:rPr lang="en-US" altLang="en-US" sz="2000" b="1" i="1" dirty="0">
                    <a:solidFill>
                      <a:srgbClr val="000000"/>
                    </a:solidFill>
                    <a:latin typeface="Open Sans"/>
                  </a:rPr>
                  <a:t> </a:t>
                </a:r>
                <a:r>
                  <a:rPr lang="en-US" altLang="en-US" sz="2000" b="1" i="1" dirty="0" err="1">
                    <a:solidFill>
                      <a:srgbClr val="000000"/>
                    </a:solidFill>
                    <a:latin typeface="Open Sans"/>
                  </a:rPr>
                  <a:t>lệ</a:t>
                </a:r>
                <a:r>
                  <a:rPr lang="en-US" altLang="en-US" sz="2000" b="1" i="1" dirty="0">
                    <a:solidFill>
                      <a:srgbClr val="000000"/>
                    </a:solidFill>
                    <a:latin typeface="Open Sans"/>
                  </a:rPr>
                  <a:t> </a:t>
                </a:r>
                <a:r>
                  <a:rPr lang="en-US" altLang="en-US" sz="2000" b="1" i="1" dirty="0" err="1">
                    <a:solidFill>
                      <a:srgbClr val="000000"/>
                    </a:solidFill>
                    <a:latin typeface="Open Sans"/>
                  </a:rPr>
                  <a:t>nghịch</a:t>
                </a:r>
                <a:r>
                  <a:rPr lang="en-US" altLang="en-US" sz="2000" b="1" i="1" dirty="0">
                    <a:solidFill>
                      <a:srgbClr val="000000"/>
                    </a:solidFill>
                    <a:latin typeface="Open Sans"/>
                  </a:rPr>
                  <a:t> </a:t>
                </a:r>
                <a:r>
                  <a:rPr lang="en-US" altLang="en-US" sz="2000" b="1" i="1" dirty="0" err="1">
                    <a:solidFill>
                      <a:srgbClr val="000000"/>
                    </a:solidFill>
                    <a:latin typeface="Open Sans"/>
                  </a:rPr>
                  <a:t>với</a:t>
                </a:r>
                <a:r>
                  <a:rPr lang="en-US" altLang="en-US" sz="2000" b="1" i="1" dirty="0">
                    <a:solidFill>
                      <a:srgbClr val="000000"/>
                    </a:solidFill>
                    <a:latin typeface="Open Sans"/>
                  </a:rPr>
                  <a:t> </a:t>
                </a:r>
                <a:r>
                  <a:rPr lang="en-US" altLang="en-US" sz="2000" b="1" i="1" dirty="0" err="1">
                    <a:solidFill>
                      <a:srgbClr val="000000"/>
                    </a:solidFill>
                    <a:latin typeface="Open Sans"/>
                  </a:rPr>
                  <a:t>các</a:t>
                </a:r>
                <a:r>
                  <a:rPr lang="en-US" altLang="en-US" sz="2000" b="1" i="1" dirty="0">
                    <a:solidFill>
                      <a:srgbClr val="000000"/>
                    </a:solidFill>
                    <a:latin typeface="Open Sans"/>
                  </a:rPr>
                  <a:t> </a:t>
                </a:r>
                <a:r>
                  <a:rPr lang="en-US" altLang="en-US" sz="2000" b="1" i="1" dirty="0" err="1">
                    <a:solidFill>
                      <a:srgbClr val="000000"/>
                    </a:solidFill>
                    <a:latin typeface="Open Sans"/>
                  </a:rPr>
                  <a:t>điện</a:t>
                </a:r>
                <a:r>
                  <a:rPr lang="en-US" altLang="en-US" sz="2000" b="1" i="1" dirty="0">
                    <a:solidFill>
                      <a:srgbClr val="000000"/>
                    </a:solidFill>
                    <a:latin typeface="Open Sans"/>
                  </a:rPr>
                  <a:t> </a:t>
                </a:r>
                <a:r>
                  <a:rPr lang="en-US" altLang="en-US" sz="2000" b="1" i="1" dirty="0" err="1">
                    <a:solidFill>
                      <a:srgbClr val="000000"/>
                    </a:solidFill>
                    <a:latin typeface="Open Sans"/>
                  </a:rPr>
                  <a:t>trở</a:t>
                </a:r>
                <a:r>
                  <a:rPr lang="en-US" altLang="en-US" sz="2000" b="1" i="1" dirty="0">
                    <a:solidFill>
                      <a:srgbClr val="000000"/>
                    </a:solidFill>
                    <a:latin typeface="Open Sans"/>
                  </a:rPr>
                  <a:t> </a:t>
                </a:r>
                <a:r>
                  <a:rPr lang="en-US" altLang="en-US" sz="2000" b="1" i="1" dirty="0" err="1">
                    <a:solidFill>
                      <a:srgbClr val="000000"/>
                    </a:solidFill>
                    <a:latin typeface="Open Sans"/>
                  </a:rPr>
                  <a:t>đó</a:t>
                </a:r>
                <a:r>
                  <a:rPr lang="en-US" altLang="en-US" sz="2000" b="1" i="1" dirty="0">
                    <a:solidFill>
                      <a:srgbClr val="000000"/>
                    </a:solidFill>
                    <a:latin typeface="Open Sans"/>
                  </a:rPr>
                  <a:t>: </a:t>
                </a:r>
                <a:r>
                  <a:rPr lang="en-US" altLang="en-US" sz="2000" b="1" dirty="0">
                    <a:solidFill>
                      <a:srgbClr val="000000"/>
                    </a:solidFill>
                  </a:rPr>
                  <a:t> </a:t>
                </a:r>
                <a14:m>
                  <m:oMath xmlns:m="http://schemas.openxmlformats.org/officeDocument/2006/math">
                    <m:f>
                      <m:fPr>
                        <m:ctrlPr>
                          <a:rPr lang="en-US" altLang="en-US" sz="2000" b="1" i="1" smtClean="0">
                            <a:solidFill>
                              <a:srgbClr val="000000"/>
                            </a:solidFill>
                            <a:latin typeface="Cambria Math" panose="02040503050406030204" pitchFamily="18" charset="0"/>
                          </a:rPr>
                        </m:ctrlPr>
                      </m:fPr>
                      <m:num>
                        <m:sSub>
                          <m:sSubPr>
                            <m:ctrlPr>
                              <a:rPr lang="en-US" altLang="en-US" sz="2000" b="1" i="1" smtClean="0">
                                <a:solidFill>
                                  <a:srgbClr val="000000"/>
                                </a:solidFill>
                                <a:latin typeface="Cambria Math" panose="02040503050406030204" pitchFamily="18" charset="0"/>
                              </a:rPr>
                            </m:ctrlPr>
                          </m:sSubPr>
                          <m:e>
                            <m:r>
                              <a:rPr lang="en-US" altLang="en-US" sz="2000" b="1" i="1" smtClean="0">
                                <a:solidFill>
                                  <a:srgbClr val="000000"/>
                                </a:solidFill>
                                <a:latin typeface="Cambria Math" panose="02040503050406030204" pitchFamily="18" charset="0"/>
                              </a:rPr>
                              <m:t>𝑸</m:t>
                            </m:r>
                          </m:e>
                          <m:sub>
                            <m:r>
                              <a:rPr lang="en-US" altLang="en-US" sz="2000" b="1" i="1" smtClean="0">
                                <a:solidFill>
                                  <a:srgbClr val="000000"/>
                                </a:solidFill>
                                <a:latin typeface="Cambria Math" panose="02040503050406030204" pitchFamily="18" charset="0"/>
                              </a:rPr>
                              <m:t>𝟏</m:t>
                            </m:r>
                          </m:sub>
                        </m:sSub>
                      </m:num>
                      <m:den>
                        <m:sSub>
                          <m:sSubPr>
                            <m:ctrlPr>
                              <a:rPr lang="en-US" altLang="en-US" sz="2000" b="1" i="1" smtClean="0">
                                <a:solidFill>
                                  <a:srgbClr val="000000"/>
                                </a:solidFill>
                                <a:latin typeface="Cambria Math" panose="02040503050406030204" pitchFamily="18" charset="0"/>
                              </a:rPr>
                            </m:ctrlPr>
                          </m:sSubPr>
                          <m:e>
                            <m:r>
                              <a:rPr lang="en-US" altLang="en-US" sz="2000" b="1" i="1" smtClean="0">
                                <a:solidFill>
                                  <a:srgbClr val="000000"/>
                                </a:solidFill>
                                <a:latin typeface="Cambria Math" panose="02040503050406030204" pitchFamily="18" charset="0"/>
                              </a:rPr>
                              <m:t>𝑸</m:t>
                            </m:r>
                          </m:e>
                          <m:sub>
                            <m:r>
                              <a:rPr lang="en-US" altLang="en-US" sz="2000" b="1" i="1" smtClean="0">
                                <a:solidFill>
                                  <a:srgbClr val="000000"/>
                                </a:solidFill>
                                <a:latin typeface="Cambria Math" panose="02040503050406030204" pitchFamily="18" charset="0"/>
                              </a:rPr>
                              <m:t>𝟐</m:t>
                            </m:r>
                          </m:sub>
                        </m:sSub>
                      </m:den>
                    </m:f>
                    <m:r>
                      <a:rPr lang="en-US" altLang="en-US" sz="2000" b="1" i="1" smtClean="0">
                        <a:solidFill>
                          <a:srgbClr val="000000"/>
                        </a:solidFill>
                        <a:latin typeface="Cambria Math" panose="02040503050406030204" pitchFamily="18" charset="0"/>
                      </a:rPr>
                      <m:t>=</m:t>
                    </m:r>
                    <m:f>
                      <m:fPr>
                        <m:ctrlPr>
                          <a:rPr lang="en-US" altLang="en-US" sz="2000" b="1" i="1">
                            <a:solidFill>
                              <a:srgbClr val="000000"/>
                            </a:solidFill>
                            <a:latin typeface="Cambria Math" panose="02040503050406030204" pitchFamily="18" charset="0"/>
                          </a:rPr>
                        </m:ctrlPr>
                      </m:fPr>
                      <m:num>
                        <m:sSub>
                          <m:sSubPr>
                            <m:ctrlPr>
                              <a:rPr lang="en-US" altLang="en-US" sz="2000" b="1" i="1">
                                <a:solidFill>
                                  <a:srgbClr val="000000"/>
                                </a:solidFill>
                                <a:latin typeface="Cambria Math" panose="02040503050406030204" pitchFamily="18" charset="0"/>
                              </a:rPr>
                            </m:ctrlPr>
                          </m:sSubPr>
                          <m:e>
                            <m:r>
                              <a:rPr lang="en-US" altLang="en-US" sz="2000" b="1" i="1">
                                <a:solidFill>
                                  <a:srgbClr val="000000"/>
                                </a:solidFill>
                                <a:latin typeface="Cambria Math" panose="02040503050406030204" pitchFamily="18" charset="0"/>
                              </a:rPr>
                              <m:t>𝑹</m:t>
                            </m:r>
                          </m:e>
                          <m:sub>
                            <m:r>
                              <a:rPr lang="en-US" altLang="en-US" sz="2000" b="1" i="1">
                                <a:solidFill>
                                  <a:srgbClr val="000000"/>
                                </a:solidFill>
                                <a:latin typeface="Cambria Math" panose="02040503050406030204" pitchFamily="18" charset="0"/>
                              </a:rPr>
                              <m:t>𝟐</m:t>
                            </m:r>
                          </m:sub>
                        </m:sSub>
                      </m:num>
                      <m:den>
                        <m:sSub>
                          <m:sSubPr>
                            <m:ctrlPr>
                              <a:rPr lang="en-US" altLang="en-US" sz="2000" b="1" i="1">
                                <a:solidFill>
                                  <a:srgbClr val="000000"/>
                                </a:solidFill>
                                <a:latin typeface="Cambria Math" panose="02040503050406030204" pitchFamily="18" charset="0"/>
                              </a:rPr>
                            </m:ctrlPr>
                          </m:sSubPr>
                          <m:e>
                            <m:r>
                              <a:rPr lang="en-US" altLang="en-US" sz="2000" b="1" i="1" smtClean="0">
                                <a:solidFill>
                                  <a:srgbClr val="000000"/>
                                </a:solidFill>
                                <a:latin typeface="Cambria Math" panose="02040503050406030204" pitchFamily="18" charset="0"/>
                              </a:rPr>
                              <m:t>𝑹</m:t>
                            </m:r>
                          </m:e>
                          <m:sub>
                            <m:r>
                              <a:rPr lang="en-US" altLang="en-US" sz="2000" b="1" i="1" smtClean="0">
                                <a:solidFill>
                                  <a:srgbClr val="000000"/>
                                </a:solidFill>
                                <a:latin typeface="Cambria Math" panose="02040503050406030204" pitchFamily="18" charset="0"/>
                              </a:rPr>
                              <m:t>𝟏</m:t>
                            </m:r>
                          </m:sub>
                        </m:sSub>
                      </m:den>
                    </m:f>
                  </m:oMath>
                </a14:m>
                <a:endParaRPr lang="en-US" altLang="en-US" sz="2000" b="1" i="1" dirty="0">
                  <a:solidFill>
                    <a:srgbClr val="000000"/>
                  </a:solidFill>
                  <a:latin typeface="Open Sans"/>
                </a:endParaRPr>
              </a:p>
            </p:txBody>
          </p:sp>
        </mc:Choice>
        <mc:Fallback xmlns="">
          <p:sp>
            <p:nvSpPr>
              <p:cNvPr id="113715" name="Text Box 51"/>
              <p:cNvSpPr txBox="1">
                <a:spLocks noRot="1" noChangeAspect="1" noMove="1" noResize="1" noEditPoints="1" noAdjustHandles="1" noChangeArrowheads="1" noChangeShapeType="1" noTextEdit="1"/>
              </p:cNvSpPr>
              <p:nvPr/>
            </p:nvSpPr>
            <p:spPr bwMode="auto">
              <a:xfrm>
                <a:off x="233875" y="253347"/>
                <a:ext cx="11801856" cy="2210250"/>
              </a:xfrm>
              <a:prstGeom prst="roundRect">
                <a:avLst/>
              </a:prstGeom>
              <a:blipFill>
                <a:blip r:embed="rId2"/>
                <a:stretch>
                  <a:fillRect/>
                </a:stretch>
              </a:blipFill>
              <a:ln w="28575">
                <a:solidFill>
                  <a:srgbClr val="FF0000"/>
                </a:solidFill>
              </a:ln>
              <a:effectLst/>
            </p:spPr>
            <p:txBody>
              <a:bodyPr/>
              <a:lstStyle/>
              <a:p>
                <a:r>
                  <a:rPr lang="vi-VN">
                    <a:noFill/>
                  </a:rPr>
                  <a:t> </a:t>
                </a:r>
              </a:p>
            </p:txBody>
          </p:sp>
        </mc:Fallback>
      </mc:AlternateContent>
      <p:sp>
        <p:nvSpPr>
          <p:cNvPr id="43" name="Text Box 53"/>
          <p:cNvSpPr txBox="1">
            <a:spLocks noChangeArrowheads="1"/>
          </p:cNvSpPr>
          <p:nvPr/>
        </p:nvSpPr>
        <p:spPr bwMode="auto">
          <a:xfrm>
            <a:off x="4896153" y="2506502"/>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Giải:</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2400" b="0" i="0" u="none" strike="noStrike" cap="none" normalizeH="0" baseline="0" dirty="0">
                <a:ln>
                  <a:noFill/>
                </a:ln>
                <a:solidFill>
                  <a:schemeClr val="tx1"/>
                </a:solidFill>
                <a:effectLst/>
                <a:latin typeface="Arial" panose="020B0604020202020204" pitchFamily="34" charset="0"/>
              </a:rPr>
              <a:t/>
            </a:r>
            <a:br>
              <a:rPr kumimoji="0" lang="en-US" altLang="en-US" sz="124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19" name="Hộp Văn bản 18">
            <a:extLst>
              <a:ext uri="{FF2B5EF4-FFF2-40B4-BE49-F238E27FC236}">
                <a16:creationId xmlns:a16="http://schemas.microsoft.com/office/drawing/2014/main" id="{A5C58718-72E3-4CF0-91F6-38A93482B489}"/>
              </a:ext>
            </a:extLst>
          </p:cNvPr>
          <p:cNvSpPr txBox="1"/>
          <p:nvPr/>
        </p:nvSpPr>
        <p:spPr>
          <a:xfrm>
            <a:off x="1682675" y="3028890"/>
            <a:ext cx="2023313" cy="400110"/>
          </a:xfrm>
          <a:prstGeom prst="rect">
            <a:avLst/>
          </a:prstGeom>
          <a:noFill/>
        </p:spPr>
        <p:txBody>
          <a:bodyPr wrap="square">
            <a:spAutoFit/>
          </a:bodyPr>
          <a:lstStyle/>
          <a:p>
            <a:r>
              <a:rPr kumimoji="0" lang="en-US" altLang="en-US" sz="2000" b="1" i="1" u="none" strike="noStrike" cap="none" normalizeH="0" baseline="0" dirty="0">
                <a:ln>
                  <a:noFill/>
                </a:ln>
                <a:solidFill>
                  <a:srgbClr val="00B0F0"/>
                </a:solidFill>
                <a:effectLst/>
                <a:latin typeface="Open Sans"/>
              </a:rPr>
              <a:t>a) R</a:t>
            </a:r>
            <a:r>
              <a:rPr kumimoji="0" lang="en-US" altLang="en-US" sz="2000" b="1" i="1" u="none" strike="noStrike" cap="none" normalizeH="0" baseline="-30000" dirty="0">
                <a:ln>
                  <a:noFill/>
                </a:ln>
                <a:solidFill>
                  <a:srgbClr val="00B0F0"/>
                </a:solidFill>
                <a:effectLst/>
                <a:latin typeface="Open Sans"/>
              </a:rPr>
              <a:t>1</a:t>
            </a:r>
            <a:r>
              <a:rPr kumimoji="0" lang="en-US" altLang="en-US" sz="2000" b="1" i="1" u="none" strike="noStrike" cap="none" normalizeH="0" baseline="0" dirty="0">
                <a:ln>
                  <a:noFill/>
                </a:ln>
                <a:solidFill>
                  <a:srgbClr val="00B0F0"/>
                </a:solidFill>
                <a:effectLst/>
                <a:latin typeface="Open Sans"/>
              </a:rPr>
              <a:t> </a:t>
            </a:r>
            <a:r>
              <a:rPr kumimoji="0" lang="en-US" altLang="en-US" sz="2000" b="1" i="1" u="none" strike="noStrike" cap="none" normalizeH="0" baseline="0" dirty="0" err="1">
                <a:ln>
                  <a:noFill/>
                </a:ln>
                <a:solidFill>
                  <a:srgbClr val="00B0F0"/>
                </a:solidFill>
                <a:effectLst/>
                <a:latin typeface="Open Sans"/>
              </a:rPr>
              <a:t>nt</a:t>
            </a:r>
            <a:r>
              <a:rPr kumimoji="0" lang="en-US" altLang="en-US" sz="2000" b="1" i="1" u="none" strike="noStrike" cap="none" normalizeH="0" baseline="0" dirty="0">
                <a:ln>
                  <a:noFill/>
                </a:ln>
                <a:solidFill>
                  <a:srgbClr val="00B0F0"/>
                </a:solidFill>
                <a:effectLst/>
                <a:latin typeface="Open Sans"/>
              </a:rPr>
              <a:t> R</a:t>
            </a:r>
            <a:r>
              <a:rPr kumimoji="0" lang="en-US" altLang="en-US" sz="2000" b="1" i="1" u="none" strike="noStrike" cap="none" normalizeH="0" baseline="-30000" dirty="0">
                <a:ln>
                  <a:noFill/>
                </a:ln>
                <a:solidFill>
                  <a:srgbClr val="00B0F0"/>
                </a:solidFill>
                <a:effectLst/>
                <a:latin typeface="Open Sans"/>
              </a:rPr>
              <a:t>2</a:t>
            </a:r>
            <a:r>
              <a:rPr kumimoji="0" lang="en-US" altLang="en-US" sz="2000" b="1" i="1" u="none" strike="noStrike" cap="none" normalizeH="0" baseline="0" dirty="0">
                <a:ln>
                  <a:noFill/>
                </a:ln>
                <a:solidFill>
                  <a:srgbClr val="00B0F0"/>
                </a:solidFill>
                <a:effectLst/>
                <a:latin typeface="Open Sans"/>
              </a:rPr>
              <a:t> </a:t>
            </a:r>
            <a:endParaRPr lang="vi-VN" sz="2000" b="1" i="1" dirty="0">
              <a:solidFill>
                <a:srgbClr val="00B0F0"/>
              </a:solidFill>
            </a:endParaRPr>
          </a:p>
        </p:txBody>
      </p:sp>
      <p:sp>
        <p:nvSpPr>
          <p:cNvPr id="21" name="Hộp Văn bản 20">
            <a:extLst>
              <a:ext uri="{FF2B5EF4-FFF2-40B4-BE49-F238E27FC236}">
                <a16:creationId xmlns:a16="http://schemas.microsoft.com/office/drawing/2014/main" id="{4C871F33-C89F-420C-9A54-B6F56BA4EB69}"/>
              </a:ext>
            </a:extLst>
          </p:cNvPr>
          <p:cNvSpPr txBox="1"/>
          <p:nvPr/>
        </p:nvSpPr>
        <p:spPr>
          <a:xfrm>
            <a:off x="3461523" y="3049917"/>
            <a:ext cx="2023313" cy="400110"/>
          </a:xfrm>
          <a:prstGeom prst="rect">
            <a:avLst/>
          </a:prstGeom>
          <a:noFill/>
        </p:spPr>
        <p:txBody>
          <a:bodyPr wrap="square">
            <a:spAutoFit/>
          </a:bodyPr>
          <a:lstStyle/>
          <a:p>
            <a:r>
              <a:rPr kumimoji="0" lang="en-US" altLang="en-US" sz="2000" b="1" i="1" u="none" strike="noStrike" cap="none" normalizeH="0" baseline="0" dirty="0">
                <a:ln>
                  <a:noFill/>
                </a:ln>
                <a:solidFill>
                  <a:srgbClr val="00B0F0"/>
                </a:solidFill>
                <a:effectLst/>
                <a:latin typeface="Open Sans"/>
              </a:rPr>
              <a:t>=&gt; I</a:t>
            </a:r>
            <a:r>
              <a:rPr kumimoji="0" lang="en-US" altLang="en-US" sz="2000" b="1" i="1" u="none" strike="noStrike" cap="none" normalizeH="0" baseline="-30000" dirty="0">
                <a:ln>
                  <a:noFill/>
                </a:ln>
                <a:solidFill>
                  <a:srgbClr val="00B0F0"/>
                </a:solidFill>
                <a:effectLst/>
                <a:latin typeface="Open Sans"/>
              </a:rPr>
              <a:t>1</a:t>
            </a:r>
            <a:r>
              <a:rPr kumimoji="0" lang="en-US" altLang="en-US" sz="2000" b="1" i="1" u="none" strike="noStrike" cap="none" normalizeH="0" baseline="0" dirty="0">
                <a:ln>
                  <a:noFill/>
                </a:ln>
                <a:solidFill>
                  <a:srgbClr val="00B0F0"/>
                </a:solidFill>
                <a:effectLst/>
                <a:latin typeface="Open Sans"/>
              </a:rPr>
              <a:t> = I</a:t>
            </a:r>
            <a:r>
              <a:rPr kumimoji="0" lang="en-US" altLang="en-US" sz="2000" b="1" i="1" u="none" strike="noStrike" cap="none" normalizeH="0" baseline="-30000" dirty="0">
                <a:ln>
                  <a:noFill/>
                </a:ln>
                <a:solidFill>
                  <a:srgbClr val="00B0F0"/>
                </a:solidFill>
                <a:effectLst/>
                <a:latin typeface="Open Sans"/>
              </a:rPr>
              <a:t>2</a:t>
            </a:r>
            <a:r>
              <a:rPr kumimoji="0" lang="en-US" altLang="en-US" sz="2000" b="1" i="1" u="none" strike="noStrike" cap="none" normalizeH="0" baseline="0" dirty="0">
                <a:ln>
                  <a:noFill/>
                </a:ln>
                <a:solidFill>
                  <a:srgbClr val="00B0F0"/>
                </a:solidFill>
                <a:effectLst/>
                <a:latin typeface="Open Sans"/>
              </a:rPr>
              <a:t> =I</a:t>
            </a:r>
            <a:endParaRPr lang="vi-VN" sz="2000" b="1" i="1" dirty="0">
              <a:solidFill>
                <a:srgbClr val="00B0F0"/>
              </a:solidFill>
            </a:endParaRPr>
          </a:p>
        </p:txBody>
      </p:sp>
      <p:sp>
        <p:nvSpPr>
          <p:cNvPr id="23" name="Hộp Văn bản 22">
            <a:extLst>
              <a:ext uri="{FF2B5EF4-FFF2-40B4-BE49-F238E27FC236}">
                <a16:creationId xmlns:a16="http://schemas.microsoft.com/office/drawing/2014/main" id="{2CED4254-6E0D-4E35-88B2-D92E13A2FBFD}"/>
              </a:ext>
            </a:extLst>
          </p:cNvPr>
          <p:cNvSpPr txBox="1"/>
          <p:nvPr/>
        </p:nvSpPr>
        <p:spPr>
          <a:xfrm>
            <a:off x="1916758" y="3562528"/>
            <a:ext cx="1234634" cy="400110"/>
          </a:xfrm>
          <a:prstGeom prst="rect">
            <a:avLst/>
          </a:prstGeom>
          <a:noFill/>
        </p:spPr>
        <p:txBody>
          <a:bodyPr wrap="square">
            <a:spAutoFit/>
          </a:bodyPr>
          <a:lstStyle/>
          <a:p>
            <a:r>
              <a:rPr kumimoji="0" lang="en-US" altLang="en-US" sz="2000" b="1" i="1" u="none" strike="noStrike" cap="none" normalizeH="0" baseline="0" dirty="0">
                <a:ln>
                  <a:noFill/>
                </a:ln>
                <a:solidFill>
                  <a:srgbClr val="00B0F0"/>
                </a:solidFill>
                <a:effectLst/>
                <a:latin typeface="Open Sans"/>
              </a:rPr>
              <a:t>Ta </a:t>
            </a:r>
            <a:r>
              <a:rPr kumimoji="0" lang="en-US" altLang="en-US" sz="2000" b="1" i="1" u="none" strike="noStrike" cap="none" normalizeH="0" baseline="0" dirty="0" err="1">
                <a:ln>
                  <a:noFill/>
                </a:ln>
                <a:solidFill>
                  <a:srgbClr val="00B0F0"/>
                </a:solidFill>
                <a:effectLst/>
                <a:latin typeface="Open Sans"/>
              </a:rPr>
              <a:t>có</a:t>
            </a:r>
            <a:r>
              <a:rPr kumimoji="0" lang="en-US" altLang="en-US" sz="2000" b="1" i="1" u="none" strike="noStrike" cap="none" normalizeH="0" baseline="0" dirty="0">
                <a:ln>
                  <a:noFill/>
                </a:ln>
                <a:solidFill>
                  <a:srgbClr val="00B0F0"/>
                </a:solidFill>
                <a:effectLst/>
                <a:latin typeface="Open Sans"/>
              </a:rPr>
              <a:t>: </a:t>
            </a:r>
            <a:endParaRPr lang="vi-VN" sz="2000" b="1" i="1" dirty="0">
              <a:solidFill>
                <a:srgbClr val="00B0F0"/>
              </a:solidFill>
            </a:endParaRPr>
          </a:p>
        </p:txBody>
      </p:sp>
      <mc:AlternateContent xmlns:mc="http://schemas.openxmlformats.org/markup-compatibility/2006" xmlns:a14="http://schemas.microsoft.com/office/drawing/2010/main">
        <mc:Choice Requires="a14">
          <p:sp>
            <p:nvSpPr>
              <p:cNvPr id="24" name="Hộp Văn bản 23">
                <a:extLst>
                  <a:ext uri="{FF2B5EF4-FFF2-40B4-BE49-F238E27FC236}">
                    <a16:creationId xmlns:a16="http://schemas.microsoft.com/office/drawing/2014/main" id="{D3F1BA80-3D17-4BEB-8848-CE88CE9CA3A9}"/>
                  </a:ext>
                </a:extLst>
              </p:cNvPr>
              <p:cNvSpPr txBox="1"/>
              <p:nvPr/>
            </p:nvSpPr>
            <p:spPr>
              <a:xfrm>
                <a:off x="6049021" y="3673355"/>
                <a:ext cx="2996032" cy="623761"/>
              </a:xfrm>
              <a:prstGeom prst="rect">
                <a:avLst/>
              </a:prstGeom>
              <a:noFill/>
            </p:spPr>
            <p:txBody>
              <a:bodyPr wrap="square">
                <a:spAutoFit/>
              </a:bodyPr>
              <a:lstStyle/>
              <a:p>
                <a:r>
                  <a:rPr kumimoji="0" lang="en-US" altLang="en-US" sz="2000" b="1" i="1" u="none" strike="noStrike" cap="none" normalizeH="0" baseline="0" dirty="0">
                    <a:ln>
                      <a:noFill/>
                    </a:ln>
                    <a:solidFill>
                      <a:srgbClr val="00B0F0"/>
                    </a:solidFill>
                    <a:effectLst/>
                    <a:latin typeface="Open Sans"/>
                  </a:rPr>
                  <a:t>=&gt;</a:t>
                </a:r>
                <a14:m>
                  <m:oMath xmlns:m="http://schemas.openxmlformats.org/officeDocument/2006/math">
                    <m:f>
                      <m:fPr>
                        <m:ctrlPr>
                          <a:rPr kumimoji="0" lang="en-US" altLang="en-US" sz="2000" b="1" i="1" u="none" strike="noStrike" cap="none" normalizeH="0" baseline="0" smtClean="0">
                            <a:ln>
                              <a:noFill/>
                            </a:ln>
                            <a:solidFill>
                              <a:srgbClr val="00B0F0"/>
                            </a:solidFill>
                            <a:effectLst/>
                            <a:latin typeface="Cambria Math" panose="02040503050406030204" pitchFamily="18" charset="0"/>
                          </a:rPr>
                        </m:ctrlPr>
                      </m:fPr>
                      <m:num>
                        <m:sSub>
                          <m:sSubPr>
                            <m:ctrlPr>
                              <a:rPr kumimoji="0" lang="en-US" altLang="en-US" sz="2000" b="1" i="1" u="none" strike="noStrike" cap="none" normalizeH="0" baseline="0" smtClean="0">
                                <a:ln>
                                  <a:noFill/>
                                </a:ln>
                                <a:solidFill>
                                  <a:srgbClr val="00B0F0"/>
                                </a:solidFill>
                                <a:effectLst/>
                                <a:latin typeface="Cambria Math" panose="02040503050406030204" pitchFamily="18" charset="0"/>
                              </a:rPr>
                            </m:ctrlPr>
                          </m:sSubPr>
                          <m:e>
                            <m:r>
                              <a:rPr kumimoji="0" lang="en-US" altLang="en-US" sz="2000" b="1" i="1" u="none" strike="noStrike" cap="none" normalizeH="0" baseline="0" smtClean="0">
                                <a:ln>
                                  <a:noFill/>
                                </a:ln>
                                <a:solidFill>
                                  <a:srgbClr val="00B0F0"/>
                                </a:solidFill>
                                <a:effectLst/>
                                <a:latin typeface="Cambria Math" panose="02040503050406030204" pitchFamily="18" charset="0"/>
                              </a:rPr>
                              <m:t>𝑸</m:t>
                            </m:r>
                          </m:e>
                          <m:sub>
                            <m:r>
                              <a:rPr kumimoji="0" lang="en-US" altLang="en-US" sz="2000" b="1" i="1" u="none" strike="noStrike" cap="none" normalizeH="0" baseline="0" smtClean="0">
                                <a:ln>
                                  <a:noFill/>
                                </a:ln>
                                <a:solidFill>
                                  <a:srgbClr val="00B0F0"/>
                                </a:solidFill>
                                <a:effectLst/>
                                <a:latin typeface="Cambria Math" panose="02040503050406030204" pitchFamily="18" charset="0"/>
                              </a:rPr>
                              <m:t>𝟏</m:t>
                            </m:r>
                          </m:sub>
                        </m:sSub>
                      </m:num>
                      <m:den>
                        <m:sSub>
                          <m:sSubPr>
                            <m:ctrlPr>
                              <a:rPr kumimoji="0" lang="en-US" altLang="en-US" sz="2000" b="1" i="1" u="none" strike="noStrike" cap="none" normalizeH="0" baseline="0" smtClean="0">
                                <a:ln>
                                  <a:noFill/>
                                </a:ln>
                                <a:solidFill>
                                  <a:srgbClr val="00B0F0"/>
                                </a:solidFill>
                                <a:effectLst/>
                                <a:latin typeface="Cambria Math" panose="02040503050406030204" pitchFamily="18" charset="0"/>
                              </a:rPr>
                            </m:ctrlPr>
                          </m:sSubPr>
                          <m:e>
                            <m:r>
                              <a:rPr kumimoji="0" lang="en-US" altLang="en-US" sz="2000" b="1" i="1" u="none" strike="noStrike" cap="none" normalizeH="0" baseline="0" smtClean="0">
                                <a:ln>
                                  <a:noFill/>
                                </a:ln>
                                <a:solidFill>
                                  <a:srgbClr val="00B0F0"/>
                                </a:solidFill>
                                <a:effectLst/>
                                <a:latin typeface="Cambria Math" panose="02040503050406030204" pitchFamily="18" charset="0"/>
                              </a:rPr>
                              <m:t>𝑸</m:t>
                            </m:r>
                          </m:e>
                          <m:sub>
                            <m:r>
                              <a:rPr kumimoji="0" lang="en-US" altLang="en-US" sz="2000" b="1" i="1" u="none" strike="noStrike" cap="none" normalizeH="0" baseline="0" smtClean="0">
                                <a:ln>
                                  <a:noFill/>
                                </a:ln>
                                <a:solidFill>
                                  <a:srgbClr val="00B0F0"/>
                                </a:solidFill>
                                <a:effectLst/>
                                <a:latin typeface="Cambria Math" panose="02040503050406030204" pitchFamily="18" charset="0"/>
                              </a:rPr>
                              <m:t>𝟐</m:t>
                            </m:r>
                          </m:sub>
                        </m:sSub>
                      </m:den>
                    </m:f>
                  </m:oMath>
                </a14:m>
                <a:r>
                  <a:rPr kumimoji="0" lang="en-US" altLang="en-US" sz="2000" b="1" i="1" u="none" strike="noStrike" cap="none" normalizeH="0" baseline="0" dirty="0">
                    <a:ln>
                      <a:noFill/>
                    </a:ln>
                    <a:solidFill>
                      <a:srgbClr val="00B0F0"/>
                    </a:solidFill>
                    <a:effectLst/>
                    <a:latin typeface="Open Sans"/>
                  </a:rPr>
                  <a:t> = </a:t>
                </a:r>
                <a14:m>
                  <m:oMath xmlns:m="http://schemas.openxmlformats.org/officeDocument/2006/math">
                    <m:f>
                      <m:fPr>
                        <m:ctrlPr>
                          <a:rPr lang="en-US" altLang="en-US" sz="2000" b="1" i="1">
                            <a:solidFill>
                              <a:srgbClr val="00B0F0"/>
                            </a:solidFill>
                            <a:latin typeface="Cambria Math" panose="02040503050406030204" pitchFamily="18" charset="0"/>
                          </a:rPr>
                        </m:ctrlPr>
                      </m:fPr>
                      <m:num>
                        <m:r>
                          <a:rPr lang="en-US" altLang="en-US" sz="2000" b="1" i="1">
                            <a:solidFill>
                              <a:srgbClr val="00B0F0"/>
                            </a:solidFill>
                            <a:latin typeface="Cambria Math" panose="02040503050406030204" pitchFamily="18" charset="0"/>
                          </a:rPr>
                          <m:t>𝑰</m:t>
                        </m:r>
                        <m:r>
                          <a:rPr lang="en-US" altLang="en-US" sz="2000" b="1" i="1">
                            <a:solidFill>
                              <a:srgbClr val="00B0F0"/>
                            </a:solidFill>
                            <a:latin typeface="Cambria Math" panose="02040503050406030204" pitchFamily="18" charset="0"/>
                          </a:rPr>
                          <m:t> </m:t>
                        </m:r>
                        <m:sSub>
                          <m:sSubPr>
                            <m:ctrlPr>
                              <a:rPr lang="en-US" altLang="en-US" sz="2000" b="1" i="1">
                                <a:solidFill>
                                  <a:srgbClr val="00B0F0"/>
                                </a:solidFill>
                                <a:latin typeface="Cambria Math" panose="02040503050406030204" pitchFamily="18" charset="0"/>
                              </a:rPr>
                            </m:ctrlPr>
                          </m:sSubPr>
                          <m:e>
                            <m:r>
                              <a:rPr lang="en-US" altLang="en-US" sz="2000" b="1" i="1">
                                <a:solidFill>
                                  <a:srgbClr val="00B0F0"/>
                                </a:solidFill>
                                <a:latin typeface="Cambria Math" panose="02040503050406030204" pitchFamily="18" charset="0"/>
                              </a:rPr>
                              <m:t>𝑹</m:t>
                            </m:r>
                          </m:e>
                          <m:sub>
                            <m:r>
                              <a:rPr lang="en-US" altLang="en-US" sz="2000" b="1" i="1">
                                <a:solidFill>
                                  <a:srgbClr val="00B0F0"/>
                                </a:solidFill>
                                <a:latin typeface="Cambria Math" panose="02040503050406030204" pitchFamily="18" charset="0"/>
                              </a:rPr>
                              <m:t>𝟏</m:t>
                            </m:r>
                          </m:sub>
                        </m:sSub>
                        <m:r>
                          <a:rPr lang="en-US" altLang="en-US" sz="2000" b="1" i="1">
                            <a:solidFill>
                              <a:srgbClr val="00B0F0"/>
                            </a:solidFill>
                            <a:latin typeface="Cambria Math" panose="02040503050406030204" pitchFamily="18" charset="0"/>
                          </a:rPr>
                          <m:t> </m:t>
                        </m:r>
                        <m:r>
                          <m:rPr>
                            <m:nor/>
                          </m:rPr>
                          <a:rPr lang="en-US" altLang="en-US" sz="2000" b="1" i="1" dirty="0">
                            <a:solidFill>
                              <a:srgbClr val="00B0F0"/>
                            </a:solidFill>
                            <a:latin typeface="Open Sans"/>
                          </a:rPr>
                          <m:t>t</m:t>
                        </m:r>
                        <m:r>
                          <m:rPr>
                            <m:nor/>
                          </m:rPr>
                          <a:rPr lang="en-US" altLang="en-US" sz="2000" b="1" i="1" dirty="0">
                            <a:solidFill>
                              <a:srgbClr val="00B0F0"/>
                            </a:solidFill>
                            <a:latin typeface="Open Sans"/>
                          </a:rPr>
                          <m:t> </m:t>
                        </m:r>
                      </m:num>
                      <m:den>
                        <m:r>
                          <a:rPr lang="en-US" altLang="en-US" sz="2000" b="1" i="1">
                            <a:solidFill>
                              <a:srgbClr val="00B0F0"/>
                            </a:solidFill>
                            <a:latin typeface="Cambria Math" panose="02040503050406030204" pitchFamily="18" charset="0"/>
                          </a:rPr>
                          <m:t>𝑰</m:t>
                        </m:r>
                        <m:r>
                          <a:rPr lang="en-US" altLang="en-US" sz="2000" b="1" i="1">
                            <a:solidFill>
                              <a:srgbClr val="00B0F0"/>
                            </a:solidFill>
                            <a:latin typeface="Cambria Math" panose="02040503050406030204" pitchFamily="18" charset="0"/>
                          </a:rPr>
                          <m:t> </m:t>
                        </m:r>
                        <m:sSub>
                          <m:sSubPr>
                            <m:ctrlPr>
                              <a:rPr lang="en-US" altLang="en-US" sz="2000" b="1" i="1">
                                <a:solidFill>
                                  <a:srgbClr val="00B0F0"/>
                                </a:solidFill>
                                <a:latin typeface="Cambria Math" panose="02040503050406030204" pitchFamily="18" charset="0"/>
                              </a:rPr>
                            </m:ctrlPr>
                          </m:sSubPr>
                          <m:e>
                            <m:r>
                              <a:rPr lang="en-US" altLang="en-US" sz="2000" b="1" i="1">
                                <a:solidFill>
                                  <a:srgbClr val="00B0F0"/>
                                </a:solidFill>
                                <a:latin typeface="Cambria Math" panose="02040503050406030204" pitchFamily="18" charset="0"/>
                              </a:rPr>
                              <m:t>𝑹</m:t>
                            </m:r>
                          </m:e>
                          <m:sub>
                            <m:r>
                              <a:rPr lang="en-US" altLang="en-US" sz="2000" b="1" i="1">
                                <a:solidFill>
                                  <a:srgbClr val="00B0F0"/>
                                </a:solidFill>
                                <a:latin typeface="Cambria Math" panose="02040503050406030204" pitchFamily="18" charset="0"/>
                              </a:rPr>
                              <m:t>𝟐</m:t>
                            </m:r>
                          </m:sub>
                        </m:sSub>
                        <m:r>
                          <a:rPr lang="en-US" altLang="en-US" sz="2000" b="1" i="1">
                            <a:solidFill>
                              <a:srgbClr val="00B0F0"/>
                            </a:solidFill>
                            <a:latin typeface="Cambria Math" panose="02040503050406030204" pitchFamily="18" charset="0"/>
                          </a:rPr>
                          <m:t> </m:t>
                        </m:r>
                        <m:r>
                          <m:rPr>
                            <m:nor/>
                          </m:rPr>
                          <a:rPr lang="en-US" altLang="en-US" sz="2000" b="1" i="1" dirty="0">
                            <a:solidFill>
                              <a:srgbClr val="00B0F0"/>
                            </a:solidFill>
                            <a:latin typeface="Open Sans"/>
                          </a:rPr>
                          <m:t>t</m:t>
                        </m:r>
                      </m:den>
                    </m:f>
                  </m:oMath>
                </a14:m>
                <a:r>
                  <a:rPr kumimoji="0" lang="en-US" altLang="en-US" sz="2000" b="1" i="1" u="none" strike="noStrike" cap="none" normalizeH="0" baseline="0" dirty="0">
                    <a:ln>
                      <a:noFill/>
                    </a:ln>
                    <a:solidFill>
                      <a:srgbClr val="00B0F0"/>
                    </a:solidFill>
                    <a:effectLst/>
                    <a:latin typeface="Open Sans"/>
                  </a:rPr>
                  <a:t>  = </a:t>
                </a:r>
                <a14:m>
                  <m:oMath xmlns:m="http://schemas.openxmlformats.org/officeDocument/2006/math">
                    <m:f>
                      <m:fPr>
                        <m:ctrlPr>
                          <a:rPr lang="en-US" altLang="en-US" sz="2000" b="1" i="1">
                            <a:solidFill>
                              <a:srgbClr val="00B0F0"/>
                            </a:solidFill>
                            <a:latin typeface="Cambria Math" panose="02040503050406030204" pitchFamily="18" charset="0"/>
                          </a:rPr>
                        </m:ctrlPr>
                      </m:fPr>
                      <m:num>
                        <m:sSub>
                          <m:sSubPr>
                            <m:ctrlPr>
                              <a:rPr lang="en-US" altLang="en-US" sz="2000" b="1" i="1">
                                <a:solidFill>
                                  <a:srgbClr val="00B0F0"/>
                                </a:solidFill>
                                <a:latin typeface="Cambria Math" panose="02040503050406030204" pitchFamily="18" charset="0"/>
                              </a:rPr>
                            </m:ctrlPr>
                          </m:sSubPr>
                          <m:e>
                            <m:r>
                              <a:rPr lang="en-US" altLang="en-US" sz="2000" b="1" i="1" smtClean="0">
                                <a:solidFill>
                                  <a:srgbClr val="00B0F0"/>
                                </a:solidFill>
                                <a:latin typeface="Cambria Math" panose="02040503050406030204" pitchFamily="18" charset="0"/>
                              </a:rPr>
                              <m:t>𝑹</m:t>
                            </m:r>
                          </m:e>
                          <m:sub>
                            <m:r>
                              <a:rPr lang="en-US" altLang="en-US" sz="2000" b="1" i="1">
                                <a:solidFill>
                                  <a:srgbClr val="00B0F0"/>
                                </a:solidFill>
                                <a:latin typeface="Cambria Math" panose="02040503050406030204" pitchFamily="18" charset="0"/>
                              </a:rPr>
                              <m:t>𝟏</m:t>
                            </m:r>
                          </m:sub>
                        </m:sSub>
                      </m:num>
                      <m:den>
                        <m:sSub>
                          <m:sSubPr>
                            <m:ctrlPr>
                              <a:rPr lang="en-US" altLang="en-US" sz="2000" b="1" i="1">
                                <a:solidFill>
                                  <a:srgbClr val="00B0F0"/>
                                </a:solidFill>
                                <a:latin typeface="Cambria Math" panose="02040503050406030204" pitchFamily="18" charset="0"/>
                              </a:rPr>
                            </m:ctrlPr>
                          </m:sSubPr>
                          <m:e>
                            <m:r>
                              <a:rPr lang="en-US" altLang="en-US" sz="2000" b="1" i="1" smtClean="0">
                                <a:solidFill>
                                  <a:srgbClr val="00B0F0"/>
                                </a:solidFill>
                                <a:latin typeface="Cambria Math" panose="02040503050406030204" pitchFamily="18" charset="0"/>
                              </a:rPr>
                              <m:t>𝑹</m:t>
                            </m:r>
                          </m:e>
                          <m:sub>
                            <m:r>
                              <a:rPr lang="en-US" altLang="en-US" sz="2000" b="1" i="1">
                                <a:solidFill>
                                  <a:srgbClr val="00B0F0"/>
                                </a:solidFill>
                                <a:latin typeface="Cambria Math" panose="02040503050406030204" pitchFamily="18" charset="0"/>
                              </a:rPr>
                              <m:t>𝟐</m:t>
                            </m:r>
                          </m:sub>
                        </m:sSub>
                      </m:den>
                    </m:f>
                  </m:oMath>
                </a14:m>
                <a:r>
                  <a:rPr kumimoji="0" lang="en-US" altLang="en-US" sz="2000" b="1" i="1" u="none" strike="noStrike" cap="none" normalizeH="0" baseline="0" dirty="0">
                    <a:ln>
                      <a:noFill/>
                    </a:ln>
                    <a:solidFill>
                      <a:srgbClr val="00B0F0"/>
                    </a:solidFill>
                    <a:effectLst/>
                    <a:latin typeface="Open Sans"/>
                  </a:rPr>
                  <a:t> </a:t>
                </a:r>
                <a:endParaRPr lang="vi-VN" sz="2000" b="1" i="1" dirty="0">
                  <a:solidFill>
                    <a:srgbClr val="00B0F0"/>
                  </a:solidFill>
                </a:endParaRPr>
              </a:p>
            </p:txBody>
          </p:sp>
        </mc:Choice>
        <mc:Fallback xmlns="">
          <p:sp>
            <p:nvSpPr>
              <p:cNvPr id="24" name="Hộp Văn bản 23">
                <a:extLst>
                  <a:ext uri="{FF2B5EF4-FFF2-40B4-BE49-F238E27FC236}">
                    <a16:creationId xmlns:a16="http://schemas.microsoft.com/office/drawing/2014/main" id="{D3F1BA80-3D17-4BEB-8848-CE88CE9CA3A9}"/>
                  </a:ext>
                </a:extLst>
              </p:cNvPr>
              <p:cNvSpPr txBox="1">
                <a:spLocks noRot="1" noChangeAspect="1" noMove="1" noResize="1" noEditPoints="1" noAdjustHandles="1" noChangeArrowheads="1" noChangeShapeType="1" noTextEdit="1"/>
              </p:cNvSpPr>
              <p:nvPr/>
            </p:nvSpPr>
            <p:spPr>
              <a:xfrm>
                <a:off x="6049021" y="3673355"/>
                <a:ext cx="2996032" cy="623761"/>
              </a:xfrm>
              <a:prstGeom prst="rect">
                <a:avLst/>
              </a:prstGeom>
              <a:blipFill>
                <a:blip r:embed="rId3"/>
                <a:stretch>
                  <a:fillRect l="-2033" b="-980"/>
                </a:stretch>
              </a:blipFill>
            </p:spPr>
            <p:txBody>
              <a:bodyPr/>
              <a:lstStyle/>
              <a:p>
                <a:r>
                  <a:rPr lang="vi-VN">
                    <a:noFill/>
                  </a:rPr>
                  <a:t> </a:t>
                </a:r>
              </a:p>
            </p:txBody>
          </p:sp>
        </mc:Fallback>
      </mc:AlternateContent>
      <p:sp>
        <p:nvSpPr>
          <p:cNvPr id="26" name="Hộp Văn bản 25">
            <a:extLst>
              <a:ext uri="{FF2B5EF4-FFF2-40B4-BE49-F238E27FC236}">
                <a16:creationId xmlns:a16="http://schemas.microsoft.com/office/drawing/2014/main" id="{86AAEDB0-353B-4FB2-A4A1-1AE60D687209}"/>
              </a:ext>
            </a:extLst>
          </p:cNvPr>
          <p:cNvSpPr txBox="1"/>
          <p:nvPr/>
        </p:nvSpPr>
        <p:spPr>
          <a:xfrm>
            <a:off x="1682675" y="4609307"/>
            <a:ext cx="1746295" cy="400110"/>
          </a:xfrm>
          <a:prstGeom prst="rect">
            <a:avLst/>
          </a:prstGeom>
          <a:noFill/>
        </p:spPr>
        <p:txBody>
          <a:bodyPr wrap="square">
            <a:spAutoFit/>
          </a:bodyPr>
          <a:lstStyle/>
          <a:p>
            <a:r>
              <a:rPr kumimoji="0" lang="en-US" altLang="en-US" sz="2000" b="1" i="1" u="none" strike="noStrike" cap="none" normalizeH="0" baseline="0" dirty="0">
                <a:ln>
                  <a:noFill/>
                </a:ln>
                <a:solidFill>
                  <a:srgbClr val="00B0F0"/>
                </a:solidFill>
                <a:effectLst/>
                <a:latin typeface="Open Sans"/>
              </a:rPr>
              <a:t>b) R</a:t>
            </a:r>
            <a:r>
              <a:rPr kumimoji="0" lang="en-US" altLang="en-US" sz="2000" b="1" i="1" u="none" strike="noStrike" cap="none" normalizeH="0" baseline="-30000" dirty="0">
                <a:ln>
                  <a:noFill/>
                </a:ln>
                <a:solidFill>
                  <a:srgbClr val="00B0F0"/>
                </a:solidFill>
                <a:effectLst/>
                <a:latin typeface="Open Sans"/>
              </a:rPr>
              <a:t>1</a:t>
            </a:r>
            <a:r>
              <a:rPr kumimoji="0" lang="en-US" altLang="en-US" sz="2000" b="1" i="1" u="none" strike="noStrike" cap="none" normalizeH="0" baseline="0" dirty="0">
                <a:ln>
                  <a:noFill/>
                </a:ln>
                <a:solidFill>
                  <a:srgbClr val="00B0F0"/>
                </a:solidFill>
                <a:effectLst/>
                <a:latin typeface="Open Sans"/>
              </a:rPr>
              <a:t> // R</a:t>
            </a:r>
            <a:r>
              <a:rPr kumimoji="0" lang="en-US" altLang="en-US" sz="2000" b="1" i="1" u="none" strike="noStrike" cap="none" normalizeH="0" baseline="-30000" dirty="0">
                <a:ln>
                  <a:noFill/>
                </a:ln>
                <a:solidFill>
                  <a:srgbClr val="00B0F0"/>
                </a:solidFill>
                <a:effectLst/>
                <a:latin typeface="Open Sans"/>
              </a:rPr>
              <a:t>2</a:t>
            </a:r>
            <a:r>
              <a:rPr kumimoji="0" lang="en-US" altLang="en-US" sz="2000" b="1" i="1" u="none" strike="noStrike" cap="none" normalizeH="0" baseline="0" dirty="0">
                <a:ln>
                  <a:noFill/>
                </a:ln>
                <a:solidFill>
                  <a:srgbClr val="00B0F0"/>
                </a:solidFill>
                <a:effectLst/>
                <a:latin typeface="Open Sans"/>
              </a:rPr>
              <a:t> </a:t>
            </a:r>
            <a:endParaRPr lang="vi-VN" sz="2000" b="1" i="1" dirty="0">
              <a:solidFill>
                <a:srgbClr val="00B0F0"/>
              </a:solidFill>
            </a:endParaRPr>
          </a:p>
        </p:txBody>
      </p:sp>
      <p:sp>
        <p:nvSpPr>
          <p:cNvPr id="27" name="Hộp Văn bản 26">
            <a:extLst>
              <a:ext uri="{FF2B5EF4-FFF2-40B4-BE49-F238E27FC236}">
                <a16:creationId xmlns:a16="http://schemas.microsoft.com/office/drawing/2014/main" id="{216C7499-78BD-4C0C-BDC4-9769F5321533}"/>
              </a:ext>
            </a:extLst>
          </p:cNvPr>
          <p:cNvSpPr txBox="1"/>
          <p:nvPr/>
        </p:nvSpPr>
        <p:spPr>
          <a:xfrm>
            <a:off x="3288806" y="4610343"/>
            <a:ext cx="2276671" cy="400110"/>
          </a:xfrm>
          <a:prstGeom prst="rect">
            <a:avLst/>
          </a:prstGeom>
          <a:noFill/>
        </p:spPr>
        <p:txBody>
          <a:bodyPr wrap="square">
            <a:spAutoFit/>
          </a:bodyPr>
          <a:lstStyle/>
          <a:p>
            <a:r>
              <a:rPr kumimoji="0" lang="en-US" altLang="en-US" sz="2000" b="1" i="1" u="none" strike="noStrike" cap="none" normalizeH="0" baseline="0" dirty="0">
                <a:ln>
                  <a:noFill/>
                </a:ln>
                <a:solidFill>
                  <a:srgbClr val="00B0F0"/>
                </a:solidFill>
                <a:effectLst/>
                <a:latin typeface="Open Sans"/>
              </a:rPr>
              <a:t>=&gt; U</a:t>
            </a:r>
            <a:r>
              <a:rPr kumimoji="0" lang="en-US" altLang="en-US" sz="2000" b="1" i="1" u="none" strike="noStrike" cap="none" normalizeH="0" baseline="-30000" dirty="0">
                <a:ln>
                  <a:noFill/>
                </a:ln>
                <a:solidFill>
                  <a:srgbClr val="00B0F0"/>
                </a:solidFill>
                <a:effectLst/>
                <a:latin typeface="Open Sans"/>
              </a:rPr>
              <a:t>1</a:t>
            </a:r>
            <a:r>
              <a:rPr kumimoji="0" lang="en-US" altLang="en-US" sz="2000" b="1" i="1" u="none" strike="noStrike" cap="none" normalizeH="0" baseline="0" dirty="0">
                <a:ln>
                  <a:noFill/>
                </a:ln>
                <a:solidFill>
                  <a:srgbClr val="00B0F0"/>
                </a:solidFill>
                <a:effectLst/>
                <a:latin typeface="Open Sans"/>
              </a:rPr>
              <a:t> = U</a:t>
            </a:r>
            <a:r>
              <a:rPr kumimoji="0" lang="en-US" altLang="en-US" sz="2000" b="1" i="1" u="none" strike="noStrike" cap="none" normalizeH="0" baseline="-30000" dirty="0">
                <a:ln>
                  <a:noFill/>
                </a:ln>
                <a:solidFill>
                  <a:srgbClr val="00B0F0"/>
                </a:solidFill>
                <a:effectLst/>
                <a:latin typeface="Open Sans"/>
              </a:rPr>
              <a:t>2</a:t>
            </a:r>
            <a:r>
              <a:rPr kumimoji="0" lang="en-US" altLang="en-US" sz="2000" b="1" i="1" u="none" strike="noStrike" cap="none" normalizeH="0" baseline="0" dirty="0">
                <a:ln>
                  <a:noFill/>
                </a:ln>
                <a:solidFill>
                  <a:srgbClr val="00B0F0"/>
                </a:solidFill>
                <a:effectLst/>
                <a:latin typeface="Open Sans"/>
              </a:rPr>
              <a:t> </a:t>
            </a:r>
            <a:endParaRPr lang="vi-VN" sz="2000" b="1" i="1" dirty="0">
              <a:solidFill>
                <a:srgbClr val="00B0F0"/>
              </a:solidFill>
            </a:endParaRPr>
          </a:p>
        </p:txBody>
      </p:sp>
      <p:sp>
        <p:nvSpPr>
          <p:cNvPr id="28" name="Hộp Văn bản 27">
            <a:extLst>
              <a:ext uri="{FF2B5EF4-FFF2-40B4-BE49-F238E27FC236}">
                <a16:creationId xmlns:a16="http://schemas.microsoft.com/office/drawing/2014/main" id="{A310C802-3297-4B2C-BE1B-E0D499607BD1}"/>
              </a:ext>
            </a:extLst>
          </p:cNvPr>
          <p:cNvSpPr txBox="1"/>
          <p:nvPr/>
        </p:nvSpPr>
        <p:spPr>
          <a:xfrm>
            <a:off x="1916758" y="5182077"/>
            <a:ext cx="1143956" cy="400110"/>
          </a:xfrm>
          <a:prstGeom prst="rect">
            <a:avLst/>
          </a:prstGeom>
          <a:noFill/>
        </p:spPr>
        <p:txBody>
          <a:bodyPr wrap="square">
            <a:spAutoFit/>
          </a:bodyPr>
          <a:lstStyle/>
          <a:p>
            <a:r>
              <a:rPr kumimoji="0" lang="en-US" altLang="en-US" sz="2000" b="1" i="1" u="none" strike="noStrike" cap="none" normalizeH="0" baseline="0" dirty="0">
                <a:ln>
                  <a:noFill/>
                </a:ln>
                <a:solidFill>
                  <a:srgbClr val="00B0F0"/>
                </a:solidFill>
                <a:effectLst/>
                <a:latin typeface="Open Sans"/>
              </a:rPr>
              <a:t>Ta </a:t>
            </a:r>
            <a:r>
              <a:rPr kumimoji="0" lang="en-US" altLang="en-US" sz="2000" b="1" i="1" u="none" strike="noStrike" cap="none" normalizeH="0" baseline="0" dirty="0" err="1">
                <a:ln>
                  <a:noFill/>
                </a:ln>
                <a:solidFill>
                  <a:srgbClr val="00B0F0"/>
                </a:solidFill>
                <a:effectLst/>
                <a:latin typeface="Open Sans"/>
              </a:rPr>
              <a:t>có</a:t>
            </a:r>
            <a:r>
              <a:rPr kumimoji="0" lang="en-US" altLang="en-US" sz="2000" b="1" i="1" u="none" strike="noStrike" cap="none" normalizeH="0" baseline="0" dirty="0">
                <a:ln>
                  <a:noFill/>
                </a:ln>
                <a:solidFill>
                  <a:srgbClr val="00B0F0"/>
                </a:solidFill>
                <a:effectLst/>
                <a:latin typeface="Open Sans"/>
              </a:rPr>
              <a:t>: </a:t>
            </a:r>
            <a:endParaRPr lang="vi-VN" sz="2000" b="1" i="1" dirty="0">
              <a:solidFill>
                <a:srgbClr val="00B0F0"/>
              </a:solidFill>
            </a:endParaRPr>
          </a:p>
        </p:txBody>
      </p:sp>
      <mc:AlternateContent xmlns:mc="http://schemas.openxmlformats.org/markup-compatibility/2006" xmlns:a14="http://schemas.microsoft.com/office/drawing/2010/main">
        <mc:Choice Requires="a14">
          <p:sp>
            <p:nvSpPr>
              <p:cNvPr id="30" name="Hộp Văn bản 29">
                <a:extLst>
                  <a:ext uri="{FF2B5EF4-FFF2-40B4-BE49-F238E27FC236}">
                    <a16:creationId xmlns:a16="http://schemas.microsoft.com/office/drawing/2014/main" id="{20D07BFD-C764-48F4-B868-37325755E3FA}"/>
                  </a:ext>
                </a:extLst>
              </p:cNvPr>
              <p:cNvSpPr txBox="1"/>
              <p:nvPr/>
            </p:nvSpPr>
            <p:spPr>
              <a:xfrm>
                <a:off x="2766998" y="3496174"/>
                <a:ext cx="2175232" cy="419987"/>
              </a:xfrm>
              <a:prstGeom prst="rect">
                <a:avLst/>
              </a:prstGeom>
              <a:noFill/>
            </p:spPr>
            <p:txBody>
              <a:bodyPr wrap="square">
                <a:spAutoFit/>
              </a:bodyPr>
              <a:lstStyle/>
              <a:p>
                <a:r>
                  <a:rPr kumimoji="0" lang="en-US" altLang="en-US" sz="2000" b="1" i="1" u="none" strike="noStrike" cap="none" normalizeH="0" baseline="0" dirty="0">
                    <a:ln>
                      <a:noFill/>
                    </a:ln>
                    <a:solidFill>
                      <a:srgbClr val="00B0F0"/>
                    </a:solidFill>
                    <a:effectLst/>
                    <a:latin typeface="Open Sans"/>
                  </a:rPr>
                  <a:t> Q</a:t>
                </a:r>
                <a:r>
                  <a:rPr kumimoji="0" lang="en-US" altLang="en-US" sz="2000" b="1" i="1" u="none" strike="noStrike" cap="none" normalizeH="0" baseline="-30000" dirty="0">
                    <a:ln>
                      <a:noFill/>
                    </a:ln>
                    <a:solidFill>
                      <a:srgbClr val="00B0F0"/>
                    </a:solidFill>
                    <a:effectLst/>
                    <a:latin typeface="Open Sans"/>
                  </a:rPr>
                  <a:t>1</a:t>
                </a:r>
                <a:r>
                  <a:rPr kumimoji="0" lang="en-US" altLang="en-US" sz="2000" b="1" i="1" u="none" strike="noStrike" cap="none" normalizeH="0" baseline="0" dirty="0">
                    <a:ln>
                      <a:noFill/>
                    </a:ln>
                    <a:solidFill>
                      <a:srgbClr val="00B0F0"/>
                    </a:solidFill>
                    <a:effectLst/>
                    <a:latin typeface="Open Sans"/>
                  </a:rPr>
                  <a:t> = </a:t>
                </a:r>
                <a14:m>
                  <m:oMath xmlns:m="http://schemas.openxmlformats.org/officeDocument/2006/math">
                    <m:sSubSup>
                      <m:sSubSupPr>
                        <m:ctrlPr>
                          <a:rPr kumimoji="0" lang="en-US" altLang="en-US" sz="2000" b="1" i="1" u="none" strike="noStrike" cap="none" normalizeH="0" baseline="0" smtClean="0">
                            <a:ln>
                              <a:noFill/>
                            </a:ln>
                            <a:solidFill>
                              <a:srgbClr val="00B0F0"/>
                            </a:solidFill>
                            <a:effectLst/>
                            <a:latin typeface="Cambria Math" panose="02040503050406030204" pitchFamily="18" charset="0"/>
                          </a:rPr>
                        </m:ctrlPr>
                      </m:sSubSupPr>
                      <m:e>
                        <m:r>
                          <a:rPr kumimoji="0" lang="en-US" altLang="en-US" sz="2000" b="1" i="1" u="none" strike="noStrike" cap="none" normalizeH="0" baseline="0" smtClean="0">
                            <a:ln>
                              <a:noFill/>
                            </a:ln>
                            <a:solidFill>
                              <a:srgbClr val="00B0F0"/>
                            </a:solidFill>
                            <a:effectLst/>
                            <a:latin typeface="Cambria Math" panose="02040503050406030204" pitchFamily="18" charset="0"/>
                          </a:rPr>
                          <m:t>𝑰</m:t>
                        </m:r>
                      </m:e>
                      <m:sub>
                        <m:r>
                          <a:rPr kumimoji="0" lang="en-US" altLang="en-US" sz="2000" b="1" i="1" u="none" strike="noStrike" cap="none" normalizeH="0" baseline="0" smtClean="0">
                            <a:ln>
                              <a:noFill/>
                            </a:ln>
                            <a:solidFill>
                              <a:srgbClr val="00B0F0"/>
                            </a:solidFill>
                            <a:effectLst/>
                            <a:latin typeface="Cambria Math" panose="02040503050406030204" pitchFamily="18" charset="0"/>
                          </a:rPr>
                          <m:t>𝟏</m:t>
                        </m:r>
                      </m:sub>
                      <m:sup>
                        <m:r>
                          <a:rPr kumimoji="0" lang="en-US" altLang="en-US" sz="2000" b="1" i="1" u="none" strike="noStrike" cap="none" normalizeH="0" baseline="0" smtClean="0">
                            <a:ln>
                              <a:noFill/>
                            </a:ln>
                            <a:solidFill>
                              <a:srgbClr val="00B0F0"/>
                            </a:solidFill>
                            <a:effectLst/>
                            <a:latin typeface="Cambria Math" panose="02040503050406030204" pitchFamily="18" charset="0"/>
                          </a:rPr>
                          <m:t>𝟐</m:t>
                        </m:r>
                      </m:sup>
                    </m:sSubSup>
                    <m:r>
                      <a:rPr kumimoji="0" lang="en-US" altLang="en-US" sz="2000" b="1" i="1" u="none" strike="noStrike" cap="none" normalizeH="0" baseline="0" smtClean="0">
                        <a:ln>
                          <a:noFill/>
                        </a:ln>
                        <a:solidFill>
                          <a:srgbClr val="00B0F0"/>
                        </a:solidFill>
                        <a:effectLst/>
                        <a:latin typeface="Cambria Math" panose="02040503050406030204" pitchFamily="18" charset="0"/>
                      </a:rPr>
                      <m:t> </m:t>
                    </m:r>
                    <m:sSub>
                      <m:sSubPr>
                        <m:ctrlPr>
                          <a:rPr kumimoji="0" lang="en-US" altLang="en-US" sz="2000" b="1" i="1" u="none" strike="noStrike" cap="none" normalizeH="0" baseline="0" smtClean="0">
                            <a:ln>
                              <a:noFill/>
                            </a:ln>
                            <a:solidFill>
                              <a:srgbClr val="00B0F0"/>
                            </a:solidFill>
                            <a:effectLst/>
                            <a:latin typeface="Cambria Math" panose="02040503050406030204" pitchFamily="18" charset="0"/>
                          </a:rPr>
                        </m:ctrlPr>
                      </m:sSubPr>
                      <m:e>
                        <m:r>
                          <a:rPr kumimoji="0" lang="en-US" altLang="en-US" sz="2000" b="1" i="1" u="none" strike="noStrike" cap="none" normalizeH="0" baseline="0" smtClean="0">
                            <a:ln>
                              <a:noFill/>
                            </a:ln>
                            <a:solidFill>
                              <a:srgbClr val="00B0F0"/>
                            </a:solidFill>
                            <a:effectLst/>
                            <a:latin typeface="Cambria Math" panose="02040503050406030204" pitchFamily="18" charset="0"/>
                          </a:rPr>
                          <m:t>𝑹</m:t>
                        </m:r>
                      </m:e>
                      <m:sub>
                        <m:r>
                          <a:rPr kumimoji="0" lang="en-US" altLang="en-US" sz="2000" b="1" i="1" u="none" strike="noStrike" cap="none" normalizeH="0" baseline="0" smtClean="0">
                            <a:ln>
                              <a:noFill/>
                            </a:ln>
                            <a:solidFill>
                              <a:srgbClr val="00B0F0"/>
                            </a:solidFill>
                            <a:effectLst/>
                            <a:latin typeface="Cambria Math" panose="02040503050406030204" pitchFamily="18" charset="0"/>
                          </a:rPr>
                          <m:t>𝟏</m:t>
                        </m:r>
                      </m:sub>
                    </m:sSub>
                    <m:r>
                      <a:rPr kumimoji="0" lang="en-US" altLang="en-US" sz="2000" b="1" i="1" u="none" strike="noStrike" cap="none" normalizeH="0" baseline="0" smtClean="0">
                        <a:ln>
                          <a:noFill/>
                        </a:ln>
                        <a:solidFill>
                          <a:srgbClr val="00B0F0"/>
                        </a:solidFill>
                        <a:effectLst/>
                        <a:latin typeface="Cambria Math" panose="02040503050406030204" pitchFamily="18" charset="0"/>
                      </a:rPr>
                      <m:t> </m:t>
                    </m:r>
                    <m:sSub>
                      <m:sSubPr>
                        <m:ctrlPr>
                          <a:rPr kumimoji="0" lang="en-US" altLang="en-US" sz="2000" b="1" i="1" u="none" strike="noStrike" cap="none" normalizeH="0" baseline="0" smtClean="0">
                            <a:ln>
                              <a:noFill/>
                            </a:ln>
                            <a:solidFill>
                              <a:srgbClr val="00B0F0"/>
                            </a:solidFill>
                            <a:effectLst/>
                            <a:latin typeface="Cambria Math" panose="02040503050406030204" pitchFamily="18" charset="0"/>
                          </a:rPr>
                        </m:ctrlPr>
                      </m:sSubPr>
                      <m:e>
                        <m:r>
                          <a:rPr kumimoji="0" lang="en-US" altLang="en-US" sz="2000" b="1" i="1" u="none" strike="noStrike" cap="none" normalizeH="0" baseline="0" smtClean="0">
                            <a:ln>
                              <a:noFill/>
                            </a:ln>
                            <a:solidFill>
                              <a:srgbClr val="00B0F0"/>
                            </a:solidFill>
                            <a:effectLst/>
                            <a:latin typeface="Cambria Math" panose="02040503050406030204" pitchFamily="18" charset="0"/>
                          </a:rPr>
                          <m:t>𝒕</m:t>
                        </m:r>
                      </m:e>
                      <m:sub>
                        <m:r>
                          <a:rPr kumimoji="0" lang="en-US" altLang="en-US" sz="2000" b="1" i="1" u="none" strike="noStrike" cap="none" normalizeH="0" baseline="0" smtClean="0">
                            <a:ln>
                              <a:noFill/>
                            </a:ln>
                            <a:solidFill>
                              <a:srgbClr val="00B0F0"/>
                            </a:solidFill>
                            <a:effectLst/>
                            <a:latin typeface="Cambria Math" panose="02040503050406030204" pitchFamily="18" charset="0"/>
                          </a:rPr>
                          <m:t>𝟏</m:t>
                        </m:r>
                      </m:sub>
                    </m:sSub>
                  </m:oMath>
                </a14:m>
                <a:r>
                  <a:rPr kumimoji="0" lang="en-US" altLang="en-US" sz="2000" b="1" i="1" u="none" strike="noStrike" cap="none" normalizeH="0" baseline="0" dirty="0">
                    <a:ln>
                      <a:noFill/>
                    </a:ln>
                    <a:solidFill>
                      <a:srgbClr val="00B0F0"/>
                    </a:solidFill>
                    <a:effectLst/>
                    <a:latin typeface="Open Sans"/>
                  </a:rPr>
                  <a:t> </a:t>
                </a:r>
                <a:endParaRPr lang="vi-VN" sz="2000" b="1" i="1" dirty="0">
                  <a:solidFill>
                    <a:srgbClr val="00B0F0"/>
                  </a:solidFill>
                </a:endParaRPr>
              </a:p>
            </p:txBody>
          </p:sp>
        </mc:Choice>
        <mc:Fallback xmlns="">
          <p:sp>
            <p:nvSpPr>
              <p:cNvPr id="30" name="Hộp Văn bản 29">
                <a:extLst>
                  <a:ext uri="{FF2B5EF4-FFF2-40B4-BE49-F238E27FC236}">
                    <a16:creationId xmlns:a16="http://schemas.microsoft.com/office/drawing/2014/main" id="{20D07BFD-C764-48F4-B868-37325755E3FA}"/>
                  </a:ext>
                </a:extLst>
              </p:cNvPr>
              <p:cNvSpPr txBox="1">
                <a:spLocks noRot="1" noChangeAspect="1" noMove="1" noResize="1" noEditPoints="1" noAdjustHandles="1" noChangeArrowheads="1" noChangeShapeType="1" noTextEdit="1"/>
              </p:cNvSpPr>
              <p:nvPr/>
            </p:nvSpPr>
            <p:spPr>
              <a:xfrm>
                <a:off x="2766998" y="3496174"/>
                <a:ext cx="2175232" cy="419987"/>
              </a:xfrm>
              <a:prstGeom prst="rect">
                <a:avLst/>
              </a:prstGeom>
              <a:blipFill>
                <a:blip r:embed="rId4"/>
                <a:stretch>
                  <a:fillRect t="-2941" b="-27941"/>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2" name="Hộp Văn bản 31">
                <a:extLst>
                  <a:ext uri="{FF2B5EF4-FFF2-40B4-BE49-F238E27FC236}">
                    <a16:creationId xmlns:a16="http://schemas.microsoft.com/office/drawing/2014/main" id="{B093E258-837E-4289-8C5E-6ACB08067809}"/>
                  </a:ext>
                </a:extLst>
              </p:cNvPr>
              <p:cNvSpPr txBox="1"/>
              <p:nvPr/>
            </p:nvSpPr>
            <p:spPr>
              <a:xfrm>
                <a:off x="4473179" y="3526330"/>
                <a:ext cx="1371499" cy="400110"/>
              </a:xfrm>
              <a:prstGeom prst="rect">
                <a:avLst/>
              </a:prstGeom>
              <a:noFill/>
            </p:spPr>
            <p:txBody>
              <a:bodyPr wrap="square">
                <a:spAutoFit/>
              </a:bodyPr>
              <a:lstStyle/>
              <a:p>
                <a:r>
                  <a:rPr kumimoji="0" lang="en-US" altLang="en-US" sz="2000" b="1" i="1" u="none" strike="noStrike" cap="none" normalizeH="0" baseline="0" dirty="0">
                    <a:ln>
                      <a:noFill/>
                    </a:ln>
                    <a:solidFill>
                      <a:srgbClr val="00B0F0"/>
                    </a:solidFill>
                    <a:effectLst/>
                    <a:latin typeface="Open Sans"/>
                  </a:rPr>
                  <a:t>= </a:t>
                </a:r>
                <a14:m>
                  <m:oMath xmlns:m="http://schemas.openxmlformats.org/officeDocument/2006/math">
                    <m:r>
                      <a:rPr kumimoji="0" lang="en-US" altLang="en-US" sz="2000" b="1" i="1" u="none" strike="noStrike" cap="none" normalizeH="0" baseline="0" smtClean="0">
                        <a:ln>
                          <a:noFill/>
                        </a:ln>
                        <a:solidFill>
                          <a:srgbClr val="00B0F0"/>
                        </a:solidFill>
                        <a:effectLst/>
                        <a:latin typeface="Cambria Math" panose="02040503050406030204" pitchFamily="18" charset="0"/>
                      </a:rPr>
                      <m:t>𝑰</m:t>
                    </m:r>
                    <m:r>
                      <a:rPr kumimoji="0" lang="en-US" altLang="en-US" sz="2000" b="1" i="1" u="none" strike="noStrike" cap="none" normalizeH="0" baseline="0" smtClean="0">
                        <a:ln>
                          <a:noFill/>
                        </a:ln>
                        <a:solidFill>
                          <a:srgbClr val="00B0F0"/>
                        </a:solidFill>
                        <a:effectLst/>
                        <a:latin typeface="Cambria Math" panose="02040503050406030204" pitchFamily="18" charset="0"/>
                      </a:rPr>
                      <m:t> </m:t>
                    </m:r>
                    <m:sSub>
                      <m:sSubPr>
                        <m:ctrlPr>
                          <a:rPr kumimoji="0" lang="en-US" altLang="en-US" sz="2000" b="1" i="1" u="none" strike="noStrike" cap="none" normalizeH="0" baseline="0" smtClean="0">
                            <a:ln>
                              <a:noFill/>
                            </a:ln>
                            <a:solidFill>
                              <a:srgbClr val="00B0F0"/>
                            </a:solidFill>
                            <a:effectLst/>
                            <a:latin typeface="Cambria Math" panose="02040503050406030204" pitchFamily="18" charset="0"/>
                          </a:rPr>
                        </m:ctrlPr>
                      </m:sSubPr>
                      <m:e>
                        <m:r>
                          <a:rPr kumimoji="0" lang="en-US" altLang="en-US" sz="2000" b="1" i="1" u="none" strike="noStrike" cap="none" normalizeH="0" baseline="0" smtClean="0">
                            <a:ln>
                              <a:noFill/>
                            </a:ln>
                            <a:solidFill>
                              <a:srgbClr val="00B0F0"/>
                            </a:solidFill>
                            <a:effectLst/>
                            <a:latin typeface="Cambria Math" panose="02040503050406030204" pitchFamily="18" charset="0"/>
                          </a:rPr>
                          <m:t>𝑹</m:t>
                        </m:r>
                      </m:e>
                      <m:sub>
                        <m:r>
                          <a:rPr kumimoji="0" lang="en-US" altLang="en-US" sz="2000" b="1" i="1" u="none" strike="noStrike" cap="none" normalizeH="0" baseline="0" smtClean="0">
                            <a:ln>
                              <a:noFill/>
                            </a:ln>
                            <a:solidFill>
                              <a:srgbClr val="00B0F0"/>
                            </a:solidFill>
                            <a:effectLst/>
                            <a:latin typeface="Cambria Math" panose="02040503050406030204" pitchFamily="18" charset="0"/>
                          </a:rPr>
                          <m:t>𝟏</m:t>
                        </m:r>
                      </m:sub>
                    </m:sSub>
                    <m:r>
                      <a:rPr kumimoji="0" lang="en-US" altLang="en-US" sz="2000" b="1" i="1" u="none" strike="noStrike" cap="none" normalizeH="0" baseline="0" smtClean="0">
                        <a:ln>
                          <a:noFill/>
                        </a:ln>
                        <a:solidFill>
                          <a:srgbClr val="00B0F0"/>
                        </a:solidFill>
                        <a:effectLst/>
                        <a:latin typeface="Cambria Math" panose="02040503050406030204" pitchFamily="18" charset="0"/>
                      </a:rPr>
                      <m:t> </m:t>
                    </m:r>
                  </m:oMath>
                </a14:m>
                <a:r>
                  <a:rPr kumimoji="0" lang="en-US" altLang="en-US" sz="2000" b="1" i="1" u="none" strike="noStrike" cap="none" normalizeH="0" baseline="0" dirty="0">
                    <a:ln>
                      <a:noFill/>
                    </a:ln>
                    <a:solidFill>
                      <a:srgbClr val="00B0F0"/>
                    </a:solidFill>
                    <a:effectLst/>
                    <a:latin typeface="Open Sans"/>
                  </a:rPr>
                  <a:t>t </a:t>
                </a:r>
                <a:endParaRPr lang="vi-VN" sz="2000" b="1" i="1" dirty="0">
                  <a:solidFill>
                    <a:srgbClr val="00B0F0"/>
                  </a:solidFill>
                </a:endParaRPr>
              </a:p>
            </p:txBody>
          </p:sp>
        </mc:Choice>
        <mc:Fallback xmlns="">
          <p:sp>
            <p:nvSpPr>
              <p:cNvPr id="32" name="Hộp Văn bản 31">
                <a:extLst>
                  <a:ext uri="{FF2B5EF4-FFF2-40B4-BE49-F238E27FC236}">
                    <a16:creationId xmlns:a16="http://schemas.microsoft.com/office/drawing/2014/main" id="{B093E258-837E-4289-8C5E-6ACB08067809}"/>
                  </a:ext>
                </a:extLst>
              </p:cNvPr>
              <p:cNvSpPr txBox="1">
                <a:spLocks noRot="1" noChangeAspect="1" noMove="1" noResize="1" noEditPoints="1" noAdjustHandles="1" noChangeArrowheads="1" noChangeShapeType="1" noTextEdit="1"/>
              </p:cNvSpPr>
              <p:nvPr/>
            </p:nvSpPr>
            <p:spPr>
              <a:xfrm>
                <a:off x="4473179" y="3526330"/>
                <a:ext cx="1371499" cy="400110"/>
              </a:xfrm>
              <a:prstGeom prst="rect">
                <a:avLst/>
              </a:prstGeom>
              <a:blipFill>
                <a:blip r:embed="rId5"/>
                <a:stretch>
                  <a:fillRect l="-4889" t="-6061" b="-27273"/>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3" name="Hộp Văn bản 32">
                <a:extLst>
                  <a:ext uri="{FF2B5EF4-FFF2-40B4-BE49-F238E27FC236}">
                    <a16:creationId xmlns:a16="http://schemas.microsoft.com/office/drawing/2014/main" id="{659FE7FD-7AE5-48B3-A16C-10708E206AB6}"/>
                  </a:ext>
                </a:extLst>
              </p:cNvPr>
              <p:cNvSpPr txBox="1"/>
              <p:nvPr/>
            </p:nvSpPr>
            <p:spPr>
              <a:xfrm>
                <a:off x="2770818" y="4004054"/>
                <a:ext cx="2149315" cy="419987"/>
              </a:xfrm>
              <a:prstGeom prst="rect">
                <a:avLst/>
              </a:prstGeom>
              <a:noFill/>
            </p:spPr>
            <p:txBody>
              <a:bodyPr wrap="square">
                <a:spAutoFit/>
              </a:bodyPr>
              <a:lstStyle/>
              <a:p>
                <a:r>
                  <a:rPr kumimoji="0" lang="en-US" altLang="en-US" sz="2000" b="1" i="1" u="none" strike="noStrike" cap="none" normalizeH="0" baseline="0" dirty="0">
                    <a:ln>
                      <a:noFill/>
                    </a:ln>
                    <a:solidFill>
                      <a:srgbClr val="00B0F0"/>
                    </a:solidFill>
                    <a:effectLst/>
                    <a:latin typeface="Open Sans"/>
                  </a:rPr>
                  <a:t> Q</a:t>
                </a:r>
                <a:r>
                  <a:rPr kumimoji="0" lang="en-US" altLang="en-US" sz="2000" b="1" i="1" u="none" strike="noStrike" cap="none" normalizeH="0" baseline="-30000" dirty="0">
                    <a:ln>
                      <a:noFill/>
                    </a:ln>
                    <a:solidFill>
                      <a:srgbClr val="00B0F0"/>
                    </a:solidFill>
                    <a:effectLst/>
                    <a:latin typeface="Open Sans"/>
                  </a:rPr>
                  <a:t>2</a:t>
                </a:r>
                <a:r>
                  <a:rPr kumimoji="0" lang="en-US" altLang="en-US" sz="2000" b="1" i="1" u="none" strike="noStrike" cap="none" normalizeH="0" baseline="0" dirty="0">
                    <a:ln>
                      <a:noFill/>
                    </a:ln>
                    <a:solidFill>
                      <a:srgbClr val="00B0F0"/>
                    </a:solidFill>
                    <a:effectLst/>
                    <a:latin typeface="Open Sans"/>
                  </a:rPr>
                  <a:t> = </a:t>
                </a:r>
                <a14:m>
                  <m:oMath xmlns:m="http://schemas.openxmlformats.org/officeDocument/2006/math">
                    <m:sSubSup>
                      <m:sSubSupPr>
                        <m:ctrlPr>
                          <a:rPr kumimoji="0" lang="en-US" altLang="en-US" sz="2000" b="1" i="1" u="none" strike="noStrike" cap="none" normalizeH="0" baseline="0" smtClean="0">
                            <a:ln>
                              <a:noFill/>
                            </a:ln>
                            <a:solidFill>
                              <a:srgbClr val="00B0F0"/>
                            </a:solidFill>
                            <a:effectLst/>
                            <a:latin typeface="Cambria Math" panose="02040503050406030204" pitchFamily="18" charset="0"/>
                          </a:rPr>
                        </m:ctrlPr>
                      </m:sSubSupPr>
                      <m:e>
                        <m:r>
                          <a:rPr kumimoji="0" lang="en-US" altLang="en-US" sz="2000" b="1" i="1" u="none" strike="noStrike" cap="none" normalizeH="0" baseline="0" smtClean="0">
                            <a:ln>
                              <a:noFill/>
                            </a:ln>
                            <a:solidFill>
                              <a:srgbClr val="00B0F0"/>
                            </a:solidFill>
                            <a:effectLst/>
                            <a:latin typeface="Cambria Math" panose="02040503050406030204" pitchFamily="18" charset="0"/>
                          </a:rPr>
                          <m:t>𝑰</m:t>
                        </m:r>
                      </m:e>
                      <m:sub>
                        <m:r>
                          <a:rPr kumimoji="0" lang="en-US" altLang="en-US" sz="2000" b="1" i="1" u="none" strike="noStrike" cap="none" normalizeH="0" baseline="0" smtClean="0">
                            <a:ln>
                              <a:noFill/>
                            </a:ln>
                            <a:solidFill>
                              <a:srgbClr val="00B0F0"/>
                            </a:solidFill>
                            <a:effectLst/>
                            <a:latin typeface="Cambria Math" panose="02040503050406030204" pitchFamily="18" charset="0"/>
                          </a:rPr>
                          <m:t>𝟐</m:t>
                        </m:r>
                      </m:sub>
                      <m:sup>
                        <m:r>
                          <a:rPr kumimoji="0" lang="en-US" altLang="en-US" sz="2000" b="1" i="1" u="none" strike="noStrike" cap="none" normalizeH="0" baseline="0" smtClean="0">
                            <a:ln>
                              <a:noFill/>
                            </a:ln>
                            <a:solidFill>
                              <a:srgbClr val="00B0F0"/>
                            </a:solidFill>
                            <a:effectLst/>
                            <a:latin typeface="Cambria Math" panose="02040503050406030204" pitchFamily="18" charset="0"/>
                          </a:rPr>
                          <m:t>𝟐</m:t>
                        </m:r>
                      </m:sup>
                    </m:sSubSup>
                    <m:r>
                      <a:rPr kumimoji="0" lang="en-US" altLang="en-US" sz="2000" b="1" i="1" u="none" strike="noStrike" cap="none" normalizeH="0" baseline="0" smtClean="0">
                        <a:ln>
                          <a:noFill/>
                        </a:ln>
                        <a:solidFill>
                          <a:srgbClr val="00B0F0"/>
                        </a:solidFill>
                        <a:effectLst/>
                        <a:latin typeface="Cambria Math" panose="02040503050406030204" pitchFamily="18" charset="0"/>
                      </a:rPr>
                      <m:t> </m:t>
                    </m:r>
                    <m:sSub>
                      <m:sSubPr>
                        <m:ctrlPr>
                          <a:rPr kumimoji="0" lang="en-US" altLang="en-US" sz="2000" b="1" i="1" u="none" strike="noStrike" cap="none" normalizeH="0" baseline="0" smtClean="0">
                            <a:ln>
                              <a:noFill/>
                            </a:ln>
                            <a:solidFill>
                              <a:srgbClr val="00B0F0"/>
                            </a:solidFill>
                            <a:effectLst/>
                            <a:latin typeface="Cambria Math" panose="02040503050406030204" pitchFamily="18" charset="0"/>
                          </a:rPr>
                        </m:ctrlPr>
                      </m:sSubPr>
                      <m:e>
                        <m:r>
                          <a:rPr kumimoji="0" lang="en-US" altLang="en-US" sz="2000" b="1" i="1" u="none" strike="noStrike" cap="none" normalizeH="0" baseline="0" smtClean="0">
                            <a:ln>
                              <a:noFill/>
                            </a:ln>
                            <a:solidFill>
                              <a:srgbClr val="00B0F0"/>
                            </a:solidFill>
                            <a:effectLst/>
                            <a:latin typeface="Cambria Math" panose="02040503050406030204" pitchFamily="18" charset="0"/>
                          </a:rPr>
                          <m:t>𝑹</m:t>
                        </m:r>
                      </m:e>
                      <m:sub>
                        <m:r>
                          <a:rPr kumimoji="0" lang="en-US" altLang="en-US" sz="2000" b="1" i="1" u="none" strike="noStrike" cap="none" normalizeH="0" baseline="0" smtClean="0">
                            <a:ln>
                              <a:noFill/>
                            </a:ln>
                            <a:solidFill>
                              <a:srgbClr val="00B0F0"/>
                            </a:solidFill>
                            <a:effectLst/>
                            <a:latin typeface="Cambria Math" panose="02040503050406030204" pitchFamily="18" charset="0"/>
                          </a:rPr>
                          <m:t>𝟐</m:t>
                        </m:r>
                      </m:sub>
                    </m:sSub>
                    <m:r>
                      <a:rPr kumimoji="0" lang="en-US" altLang="en-US" sz="2000" b="1" i="1" u="none" strike="noStrike" cap="none" normalizeH="0" baseline="0" smtClean="0">
                        <a:ln>
                          <a:noFill/>
                        </a:ln>
                        <a:solidFill>
                          <a:srgbClr val="00B0F0"/>
                        </a:solidFill>
                        <a:effectLst/>
                        <a:latin typeface="Cambria Math" panose="02040503050406030204" pitchFamily="18" charset="0"/>
                      </a:rPr>
                      <m:t> </m:t>
                    </m:r>
                    <m:sSub>
                      <m:sSubPr>
                        <m:ctrlPr>
                          <a:rPr kumimoji="0" lang="en-US" altLang="en-US" sz="2000" b="1" i="1" u="none" strike="noStrike" cap="none" normalizeH="0" baseline="0" smtClean="0">
                            <a:ln>
                              <a:noFill/>
                            </a:ln>
                            <a:solidFill>
                              <a:srgbClr val="00B0F0"/>
                            </a:solidFill>
                            <a:effectLst/>
                            <a:latin typeface="Cambria Math" panose="02040503050406030204" pitchFamily="18" charset="0"/>
                          </a:rPr>
                        </m:ctrlPr>
                      </m:sSubPr>
                      <m:e>
                        <m:r>
                          <a:rPr kumimoji="0" lang="en-US" altLang="en-US" sz="2000" b="1" i="1" u="none" strike="noStrike" cap="none" normalizeH="0" baseline="0" smtClean="0">
                            <a:ln>
                              <a:noFill/>
                            </a:ln>
                            <a:solidFill>
                              <a:srgbClr val="00B0F0"/>
                            </a:solidFill>
                            <a:effectLst/>
                            <a:latin typeface="Cambria Math" panose="02040503050406030204" pitchFamily="18" charset="0"/>
                          </a:rPr>
                          <m:t>𝒕</m:t>
                        </m:r>
                      </m:e>
                      <m:sub>
                        <m:r>
                          <a:rPr kumimoji="0" lang="en-US" altLang="en-US" sz="2000" b="1" i="1" u="none" strike="noStrike" cap="none" normalizeH="0" baseline="0" smtClean="0">
                            <a:ln>
                              <a:noFill/>
                            </a:ln>
                            <a:solidFill>
                              <a:srgbClr val="00B0F0"/>
                            </a:solidFill>
                            <a:effectLst/>
                            <a:latin typeface="Cambria Math" panose="02040503050406030204" pitchFamily="18" charset="0"/>
                          </a:rPr>
                          <m:t>𝟐</m:t>
                        </m:r>
                      </m:sub>
                    </m:sSub>
                  </m:oMath>
                </a14:m>
                <a:r>
                  <a:rPr kumimoji="0" lang="en-US" altLang="en-US" sz="2000" b="1" i="1" u="none" strike="noStrike" cap="none" normalizeH="0" baseline="0" dirty="0">
                    <a:ln>
                      <a:noFill/>
                    </a:ln>
                    <a:solidFill>
                      <a:srgbClr val="00B0F0"/>
                    </a:solidFill>
                    <a:effectLst/>
                    <a:latin typeface="Open Sans"/>
                  </a:rPr>
                  <a:t> </a:t>
                </a:r>
                <a:endParaRPr lang="vi-VN" sz="2000" b="1" i="1" dirty="0">
                  <a:solidFill>
                    <a:srgbClr val="00B0F0"/>
                  </a:solidFill>
                </a:endParaRPr>
              </a:p>
            </p:txBody>
          </p:sp>
        </mc:Choice>
        <mc:Fallback xmlns="">
          <p:sp>
            <p:nvSpPr>
              <p:cNvPr id="33" name="Hộp Văn bản 32">
                <a:extLst>
                  <a:ext uri="{FF2B5EF4-FFF2-40B4-BE49-F238E27FC236}">
                    <a16:creationId xmlns:a16="http://schemas.microsoft.com/office/drawing/2014/main" id="{659FE7FD-7AE5-48B3-A16C-10708E206AB6}"/>
                  </a:ext>
                </a:extLst>
              </p:cNvPr>
              <p:cNvSpPr txBox="1">
                <a:spLocks noRot="1" noChangeAspect="1" noMove="1" noResize="1" noEditPoints="1" noAdjustHandles="1" noChangeArrowheads="1" noChangeShapeType="1" noTextEdit="1"/>
              </p:cNvSpPr>
              <p:nvPr/>
            </p:nvSpPr>
            <p:spPr>
              <a:xfrm>
                <a:off x="2770818" y="4004054"/>
                <a:ext cx="2149315" cy="419987"/>
              </a:xfrm>
              <a:prstGeom prst="rect">
                <a:avLst/>
              </a:prstGeom>
              <a:blipFill>
                <a:blip r:embed="rId6"/>
                <a:stretch>
                  <a:fillRect t="-2899" b="-2608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4" name="Hộp Văn bản 33">
                <a:extLst>
                  <a:ext uri="{FF2B5EF4-FFF2-40B4-BE49-F238E27FC236}">
                    <a16:creationId xmlns:a16="http://schemas.microsoft.com/office/drawing/2014/main" id="{09418C1E-C207-4E16-B6AC-782A3C107522}"/>
                  </a:ext>
                </a:extLst>
              </p:cNvPr>
              <p:cNvSpPr txBox="1"/>
              <p:nvPr/>
            </p:nvSpPr>
            <p:spPr>
              <a:xfrm>
                <a:off x="4473178" y="4036933"/>
                <a:ext cx="1371499" cy="400110"/>
              </a:xfrm>
              <a:prstGeom prst="rect">
                <a:avLst/>
              </a:prstGeom>
              <a:noFill/>
            </p:spPr>
            <p:txBody>
              <a:bodyPr wrap="square">
                <a:spAutoFit/>
              </a:bodyPr>
              <a:lstStyle/>
              <a:p>
                <a:r>
                  <a:rPr kumimoji="0" lang="en-US" altLang="en-US" sz="2000" b="1" i="1" u="none" strike="noStrike" cap="none" normalizeH="0" baseline="0" dirty="0">
                    <a:ln>
                      <a:noFill/>
                    </a:ln>
                    <a:solidFill>
                      <a:srgbClr val="00B0F0"/>
                    </a:solidFill>
                    <a:effectLst/>
                    <a:latin typeface="Open Sans"/>
                  </a:rPr>
                  <a:t>= </a:t>
                </a:r>
                <a14:m>
                  <m:oMath xmlns:m="http://schemas.openxmlformats.org/officeDocument/2006/math">
                    <m:r>
                      <a:rPr kumimoji="0" lang="en-US" altLang="en-US" sz="2000" b="1" i="1" u="none" strike="noStrike" cap="none" normalizeH="0" baseline="0" smtClean="0">
                        <a:ln>
                          <a:noFill/>
                        </a:ln>
                        <a:solidFill>
                          <a:srgbClr val="00B0F0"/>
                        </a:solidFill>
                        <a:effectLst/>
                        <a:latin typeface="Cambria Math" panose="02040503050406030204" pitchFamily="18" charset="0"/>
                      </a:rPr>
                      <m:t>𝑰</m:t>
                    </m:r>
                    <m:r>
                      <a:rPr kumimoji="0" lang="en-US" altLang="en-US" sz="2000" b="1" i="1" u="none" strike="noStrike" cap="none" normalizeH="0" baseline="0" smtClean="0">
                        <a:ln>
                          <a:noFill/>
                        </a:ln>
                        <a:solidFill>
                          <a:srgbClr val="00B0F0"/>
                        </a:solidFill>
                        <a:effectLst/>
                        <a:latin typeface="Cambria Math" panose="02040503050406030204" pitchFamily="18" charset="0"/>
                      </a:rPr>
                      <m:t> </m:t>
                    </m:r>
                    <m:sSub>
                      <m:sSubPr>
                        <m:ctrlPr>
                          <a:rPr kumimoji="0" lang="en-US" altLang="en-US" sz="2000" b="1" i="1" u="none" strike="noStrike" cap="none" normalizeH="0" baseline="0" smtClean="0">
                            <a:ln>
                              <a:noFill/>
                            </a:ln>
                            <a:solidFill>
                              <a:srgbClr val="00B0F0"/>
                            </a:solidFill>
                            <a:effectLst/>
                            <a:latin typeface="Cambria Math" panose="02040503050406030204" pitchFamily="18" charset="0"/>
                          </a:rPr>
                        </m:ctrlPr>
                      </m:sSubPr>
                      <m:e>
                        <m:r>
                          <a:rPr kumimoji="0" lang="en-US" altLang="en-US" sz="2000" b="1" i="1" u="none" strike="noStrike" cap="none" normalizeH="0" baseline="0" smtClean="0">
                            <a:ln>
                              <a:noFill/>
                            </a:ln>
                            <a:solidFill>
                              <a:srgbClr val="00B0F0"/>
                            </a:solidFill>
                            <a:effectLst/>
                            <a:latin typeface="Cambria Math" panose="02040503050406030204" pitchFamily="18" charset="0"/>
                          </a:rPr>
                          <m:t>𝑹</m:t>
                        </m:r>
                      </m:e>
                      <m:sub>
                        <m:r>
                          <a:rPr kumimoji="0" lang="en-US" altLang="en-US" sz="2000" b="1" i="1" u="none" strike="noStrike" cap="none" normalizeH="0" baseline="0" smtClean="0">
                            <a:ln>
                              <a:noFill/>
                            </a:ln>
                            <a:solidFill>
                              <a:srgbClr val="00B0F0"/>
                            </a:solidFill>
                            <a:effectLst/>
                            <a:latin typeface="Cambria Math" panose="02040503050406030204" pitchFamily="18" charset="0"/>
                          </a:rPr>
                          <m:t>𝟐</m:t>
                        </m:r>
                      </m:sub>
                    </m:sSub>
                    <m:r>
                      <a:rPr kumimoji="0" lang="en-US" altLang="en-US" sz="2000" b="1" i="1" u="none" strike="noStrike" cap="none" normalizeH="0" baseline="0" smtClean="0">
                        <a:ln>
                          <a:noFill/>
                        </a:ln>
                        <a:solidFill>
                          <a:srgbClr val="00B0F0"/>
                        </a:solidFill>
                        <a:effectLst/>
                        <a:latin typeface="Cambria Math" panose="02040503050406030204" pitchFamily="18" charset="0"/>
                      </a:rPr>
                      <m:t> </m:t>
                    </m:r>
                  </m:oMath>
                </a14:m>
                <a:r>
                  <a:rPr kumimoji="0" lang="en-US" altLang="en-US" sz="2000" b="1" i="1" u="none" strike="noStrike" cap="none" normalizeH="0" baseline="0" dirty="0">
                    <a:ln>
                      <a:noFill/>
                    </a:ln>
                    <a:solidFill>
                      <a:srgbClr val="00B0F0"/>
                    </a:solidFill>
                    <a:effectLst/>
                    <a:latin typeface="Open Sans"/>
                  </a:rPr>
                  <a:t>t </a:t>
                </a:r>
                <a:endParaRPr lang="vi-VN" sz="2000" b="1" i="1" dirty="0">
                  <a:solidFill>
                    <a:srgbClr val="00B0F0"/>
                  </a:solidFill>
                </a:endParaRPr>
              </a:p>
            </p:txBody>
          </p:sp>
        </mc:Choice>
        <mc:Fallback xmlns="">
          <p:sp>
            <p:nvSpPr>
              <p:cNvPr id="34" name="Hộp Văn bản 33">
                <a:extLst>
                  <a:ext uri="{FF2B5EF4-FFF2-40B4-BE49-F238E27FC236}">
                    <a16:creationId xmlns:a16="http://schemas.microsoft.com/office/drawing/2014/main" id="{09418C1E-C207-4E16-B6AC-782A3C107522}"/>
                  </a:ext>
                </a:extLst>
              </p:cNvPr>
              <p:cNvSpPr txBox="1">
                <a:spLocks noRot="1" noChangeAspect="1" noMove="1" noResize="1" noEditPoints="1" noAdjustHandles="1" noChangeArrowheads="1" noChangeShapeType="1" noTextEdit="1"/>
              </p:cNvSpPr>
              <p:nvPr/>
            </p:nvSpPr>
            <p:spPr>
              <a:xfrm>
                <a:off x="4473178" y="4036933"/>
                <a:ext cx="1371499" cy="400110"/>
              </a:xfrm>
              <a:prstGeom prst="rect">
                <a:avLst/>
              </a:prstGeom>
              <a:blipFill>
                <a:blip r:embed="rId7"/>
                <a:stretch>
                  <a:fillRect l="-4889" t="-6061" b="-27273"/>
                </a:stretch>
              </a:blipFill>
            </p:spPr>
            <p:txBody>
              <a:bodyPr/>
              <a:lstStyle/>
              <a:p>
                <a:r>
                  <a:rPr lang="vi-VN">
                    <a:noFill/>
                  </a:rPr>
                  <a:t> </a:t>
                </a:r>
              </a:p>
            </p:txBody>
          </p:sp>
        </mc:Fallback>
      </mc:AlternateContent>
      <p:sp>
        <p:nvSpPr>
          <p:cNvPr id="12" name="Ngoặc móc Phải 11">
            <a:extLst>
              <a:ext uri="{FF2B5EF4-FFF2-40B4-BE49-F238E27FC236}">
                <a16:creationId xmlns:a16="http://schemas.microsoft.com/office/drawing/2014/main" id="{04D1D4EE-2F7F-49BA-B214-CC4BBB5B8312}"/>
              </a:ext>
            </a:extLst>
          </p:cNvPr>
          <p:cNvSpPr/>
          <p:nvPr/>
        </p:nvSpPr>
        <p:spPr>
          <a:xfrm>
            <a:off x="5736646" y="3621641"/>
            <a:ext cx="274456" cy="721597"/>
          </a:xfrm>
          <a:prstGeom prst="rightBrace">
            <a:avLst>
              <a:gd name="adj1" fmla="val 19023"/>
              <a:gd name="adj2" fmla="val 50000"/>
            </a:avLst>
          </a:prstGeom>
          <a:ln w="381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vi-VN" sz="2000" b="1" i="1">
              <a:solidFill>
                <a:srgbClr val="00B0F0"/>
              </a:solidFill>
            </a:endParaRPr>
          </a:p>
        </p:txBody>
      </p:sp>
      <mc:AlternateContent xmlns:mc="http://schemas.openxmlformats.org/markup-compatibility/2006" xmlns:a14="http://schemas.microsoft.com/office/drawing/2010/main">
        <mc:Choice Requires="a14">
          <p:sp>
            <p:nvSpPr>
              <p:cNvPr id="36" name="Hộp Văn bản 35">
                <a:extLst>
                  <a:ext uri="{FF2B5EF4-FFF2-40B4-BE49-F238E27FC236}">
                    <a16:creationId xmlns:a16="http://schemas.microsoft.com/office/drawing/2014/main" id="{EFE4A3DB-5B94-4C62-AF73-8911E7CEADE7}"/>
                  </a:ext>
                </a:extLst>
              </p:cNvPr>
              <p:cNvSpPr txBox="1"/>
              <p:nvPr/>
            </p:nvSpPr>
            <p:spPr>
              <a:xfrm>
                <a:off x="2786407" y="4999801"/>
                <a:ext cx="3524338" cy="646331"/>
              </a:xfrm>
              <a:prstGeom prst="rect">
                <a:avLst/>
              </a:prstGeom>
              <a:noFill/>
            </p:spPr>
            <p:txBody>
              <a:bodyPr wrap="square">
                <a:spAutoFit/>
              </a:bodyPr>
              <a:lstStyle/>
              <a:p>
                <a:r>
                  <a:rPr kumimoji="0" lang="en-US" altLang="en-US" sz="2000" b="1" i="1" u="none" strike="noStrike" cap="none" normalizeH="0" baseline="0" dirty="0">
                    <a:ln>
                      <a:noFill/>
                    </a:ln>
                    <a:solidFill>
                      <a:srgbClr val="00B0F0"/>
                    </a:solidFill>
                    <a:effectLst/>
                    <a:latin typeface="Open Sans"/>
                  </a:rPr>
                  <a:t> Q</a:t>
                </a:r>
                <a:r>
                  <a:rPr kumimoji="0" lang="en-US" altLang="en-US" sz="2000" b="1" i="1" u="none" strike="noStrike" cap="none" normalizeH="0" baseline="-30000" dirty="0">
                    <a:ln>
                      <a:noFill/>
                    </a:ln>
                    <a:solidFill>
                      <a:srgbClr val="00B0F0"/>
                    </a:solidFill>
                    <a:effectLst/>
                    <a:latin typeface="Open Sans"/>
                  </a:rPr>
                  <a:t>1</a:t>
                </a:r>
                <a:r>
                  <a:rPr kumimoji="0" lang="en-US" altLang="en-US" sz="2000" b="1" i="1" u="none" strike="noStrike" cap="none" normalizeH="0" baseline="0" dirty="0">
                    <a:ln>
                      <a:noFill/>
                    </a:ln>
                    <a:solidFill>
                      <a:srgbClr val="00B0F0"/>
                    </a:solidFill>
                    <a:effectLst/>
                    <a:latin typeface="Open Sans"/>
                  </a:rPr>
                  <a:t> = </a:t>
                </a:r>
                <a14:m>
                  <m:oMath xmlns:m="http://schemas.openxmlformats.org/officeDocument/2006/math">
                    <m:f>
                      <m:fPr>
                        <m:ctrlPr>
                          <a:rPr lang="en-US" altLang="en-US" sz="2000" b="1" i="1">
                            <a:solidFill>
                              <a:srgbClr val="00B0F0"/>
                            </a:solidFill>
                            <a:latin typeface="Cambria Math" panose="02040503050406030204" pitchFamily="18" charset="0"/>
                          </a:rPr>
                        </m:ctrlPr>
                      </m:fPr>
                      <m:num>
                        <m:sSubSup>
                          <m:sSubSupPr>
                            <m:ctrlPr>
                              <a:rPr lang="en-US" altLang="en-US" sz="2000" b="1" i="1">
                                <a:solidFill>
                                  <a:srgbClr val="00B0F0"/>
                                </a:solidFill>
                                <a:latin typeface="Cambria Math" panose="02040503050406030204" pitchFamily="18" charset="0"/>
                              </a:rPr>
                            </m:ctrlPr>
                          </m:sSubSupPr>
                          <m:e>
                            <m:r>
                              <a:rPr lang="en-US" altLang="en-US" sz="2000" b="1" i="1">
                                <a:solidFill>
                                  <a:srgbClr val="00B0F0"/>
                                </a:solidFill>
                                <a:latin typeface="Cambria Math" panose="02040503050406030204" pitchFamily="18" charset="0"/>
                              </a:rPr>
                              <m:t>𝑼</m:t>
                            </m:r>
                          </m:e>
                          <m:sub>
                            <m:r>
                              <a:rPr lang="en-US" altLang="en-US" sz="2000" b="1" i="1">
                                <a:solidFill>
                                  <a:srgbClr val="00B0F0"/>
                                </a:solidFill>
                                <a:latin typeface="Cambria Math" panose="02040503050406030204" pitchFamily="18" charset="0"/>
                              </a:rPr>
                              <m:t>𝟏</m:t>
                            </m:r>
                          </m:sub>
                          <m:sup>
                            <m:r>
                              <a:rPr lang="en-US" altLang="en-US" sz="2000" b="1" i="1">
                                <a:solidFill>
                                  <a:srgbClr val="00B0F0"/>
                                </a:solidFill>
                                <a:latin typeface="Cambria Math" panose="02040503050406030204" pitchFamily="18" charset="0"/>
                              </a:rPr>
                              <m:t>𝟐</m:t>
                            </m:r>
                          </m:sup>
                        </m:sSubSup>
                      </m:num>
                      <m:den>
                        <m:sSub>
                          <m:sSubPr>
                            <m:ctrlPr>
                              <a:rPr lang="en-US" altLang="en-US" sz="2000" b="1" i="1">
                                <a:solidFill>
                                  <a:srgbClr val="00B0F0"/>
                                </a:solidFill>
                                <a:latin typeface="Cambria Math" panose="02040503050406030204" pitchFamily="18" charset="0"/>
                              </a:rPr>
                            </m:ctrlPr>
                          </m:sSubPr>
                          <m:e>
                            <m:r>
                              <a:rPr lang="en-US" altLang="en-US" sz="2000" b="1" i="1">
                                <a:solidFill>
                                  <a:srgbClr val="00B0F0"/>
                                </a:solidFill>
                                <a:latin typeface="Cambria Math" panose="02040503050406030204" pitchFamily="18" charset="0"/>
                              </a:rPr>
                              <m:t>𝑹</m:t>
                            </m:r>
                          </m:e>
                          <m:sub>
                            <m:r>
                              <a:rPr lang="en-US" altLang="en-US" sz="2000" b="1" i="1">
                                <a:solidFill>
                                  <a:srgbClr val="00B0F0"/>
                                </a:solidFill>
                                <a:latin typeface="Cambria Math" panose="02040503050406030204" pitchFamily="18" charset="0"/>
                              </a:rPr>
                              <m:t>𝟏</m:t>
                            </m:r>
                          </m:sub>
                        </m:sSub>
                      </m:den>
                    </m:f>
                  </m:oMath>
                </a14:m>
                <a:r>
                  <a:rPr kumimoji="0" lang="en-US" altLang="en-US" sz="2000" b="1" i="1" u="none" strike="noStrike" cap="none" normalizeH="0" baseline="0" dirty="0">
                    <a:ln>
                      <a:noFill/>
                    </a:ln>
                    <a:solidFill>
                      <a:srgbClr val="00B0F0"/>
                    </a:solidFill>
                    <a:effectLst/>
                    <a:latin typeface="Open Sans"/>
                  </a:rPr>
                  <a:t> </a:t>
                </a:r>
                <a14:m>
                  <m:oMath xmlns:m="http://schemas.openxmlformats.org/officeDocument/2006/math">
                    <m:sSub>
                      <m:sSubPr>
                        <m:ctrlPr>
                          <a:rPr kumimoji="0" lang="en-US" altLang="en-US" sz="2000" b="1" i="1" u="none" strike="noStrike" cap="none" normalizeH="0" baseline="0" smtClean="0">
                            <a:ln>
                              <a:noFill/>
                            </a:ln>
                            <a:solidFill>
                              <a:srgbClr val="00B0F0"/>
                            </a:solidFill>
                            <a:effectLst/>
                            <a:latin typeface="Cambria Math" panose="02040503050406030204" pitchFamily="18" charset="0"/>
                          </a:rPr>
                        </m:ctrlPr>
                      </m:sSubPr>
                      <m:e>
                        <m:r>
                          <a:rPr kumimoji="0" lang="en-US" altLang="en-US" sz="2000" b="1" i="1" u="none" strike="noStrike" cap="none" normalizeH="0" baseline="0" smtClean="0">
                            <a:ln>
                              <a:noFill/>
                            </a:ln>
                            <a:solidFill>
                              <a:srgbClr val="00B0F0"/>
                            </a:solidFill>
                            <a:effectLst/>
                            <a:latin typeface="Cambria Math" panose="02040503050406030204" pitchFamily="18" charset="0"/>
                          </a:rPr>
                          <m:t>𝒕</m:t>
                        </m:r>
                      </m:e>
                      <m:sub>
                        <m:r>
                          <a:rPr kumimoji="0" lang="en-US" altLang="en-US" sz="2000" b="1" i="1" u="none" strike="noStrike" cap="none" normalizeH="0" baseline="0" smtClean="0">
                            <a:ln>
                              <a:noFill/>
                            </a:ln>
                            <a:solidFill>
                              <a:srgbClr val="00B0F0"/>
                            </a:solidFill>
                            <a:effectLst/>
                            <a:latin typeface="Cambria Math" panose="02040503050406030204" pitchFamily="18" charset="0"/>
                          </a:rPr>
                          <m:t>𝟏</m:t>
                        </m:r>
                      </m:sub>
                    </m:sSub>
                  </m:oMath>
                </a14:m>
                <a:r>
                  <a:rPr kumimoji="0" lang="en-US" altLang="en-US" sz="2000" b="1" i="1" u="none" strike="noStrike" cap="none" normalizeH="0" baseline="0" dirty="0">
                    <a:ln>
                      <a:noFill/>
                    </a:ln>
                    <a:solidFill>
                      <a:srgbClr val="00B0F0"/>
                    </a:solidFill>
                    <a:effectLst/>
                    <a:latin typeface="Open Sans"/>
                  </a:rPr>
                  <a:t>= </a:t>
                </a:r>
                <a14:m>
                  <m:oMath xmlns:m="http://schemas.openxmlformats.org/officeDocument/2006/math">
                    <m:f>
                      <m:fPr>
                        <m:ctrlPr>
                          <a:rPr lang="en-US" altLang="en-US" sz="2000" b="1" i="1">
                            <a:solidFill>
                              <a:srgbClr val="00B0F0"/>
                            </a:solidFill>
                            <a:latin typeface="Cambria Math" panose="02040503050406030204" pitchFamily="18" charset="0"/>
                          </a:rPr>
                        </m:ctrlPr>
                      </m:fPr>
                      <m:num>
                        <m:sSubSup>
                          <m:sSubSupPr>
                            <m:ctrlPr>
                              <a:rPr lang="en-US" altLang="en-US" sz="2000" b="1" i="1">
                                <a:solidFill>
                                  <a:srgbClr val="00B0F0"/>
                                </a:solidFill>
                                <a:latin typeface="Cambria Math" panose="02040503050406030204" pitchFamily="18" charset="0"/>
                              </a:rPr>
                            </m:ctrlPr>
                          </m:sSubSupPr>
                          <m:e>
                            <m:r>
                              <a:rPr lang="en-US" altLang="en-US" sz="2000" b="1" i="1">
                                <a:solidFill>
                                  <a:srgbClr val="00B0F0"/>
                                </a:solidFill>
                                <a:latin typeface="Cambria Math" panose="02040503050406030204" pitchFamily="18" charset="0"/>
                              </a:rPr>
                              <m:t>𝑼</m:t>
                            </m:r>
                          </m:e>
                          <m:sub/>
                          <m:sup>
                            <m:r>
                              <a:rPr lang="en-US" altLang="en-US" sz="2000" b="1" i="1">
                                <a:solidFill>
                                  <a:srgbClr val="00B0F0"/>
                                </a:solidFill>
                                <a:latin typeface="Cambria Math" panose="02040503050406030204" pitchFamily="18" charset="0"/>
                              </a:rPr>
                              <m:t>𝟐</m:t>
                            </m:r>
                          </m:sup>
                        </m:sSubSup>
                      </m:num>
                      <m:den>
                        <m:sSub>
                          <m:sSubPr>
                            <m:ctrlPr>
                              <a:rPr lang="en-US" altLang="en-US" sz="2000" b="1" i="1">
                                <a:solidFill>
                                  <a:srgbClr val="00B0F0"/>
                                </a:solidFill>
                                <a:latin typeface="Cambria Math" panose="02040503050406030204" pitchFamily="18" charset="0"/>
                              </a:rPr>
                            </m:ctrlPr>
                          </m:sSubPr>
                          <m:e>
                            <m:r>
                              <a:rPr lang="en-US" altLang="en-US" sz="2000" b="1" i="1">
                                <a:solidFill>
                                  <a:srgbClr val="00B0F0"/>
                                </a:solidFill>
                                <a:latin typeface="Cambria Math" panose="02040503050406030204" pitchFamily="18" charset="0"/>
                              </a:rPr>
                              <m:t>𝑹</m:t>
                            </m:r>
                          </m:e>
                          <m:sub>
                            <m:r>
                              <a:rPr lang="en-US" altLang="en-US" sz="2000" b="1" i="1">
                                <a:solidFill>
                                  <a:srgbClr val="00B0F0"/>
                                </a:solidFill>
                                <a:latin typeface="Cambria Math" panose="02040503050406030204" pitchFamily="18" charset="0"/>
                              </a:rPr>
                              <m:t>𝟏</m:t>
                            </m:r>
                          </m:sub>
                        </m:sSub>
                      </m:den>
                    </m:f>
                  </m:oMath>
                </a14:m>
                <a:r>
                  <a:rPr lang="en-US" altLang="en-US" sz="2000" b="1" i="1" dirty="0">
                    <a:solidFill>
                      <a:srgbClr val="00B0F0"/>
                    </a:solidFill>
                    <a:latin typeface="Open Sans"/>
                  </a:rPr>
                  <a:t> t</a:t>
                </a:r>
                <a:r>
                  <a:rPr kumimoji="0" lang="en-US" altLang="en-US" sz="2000" b="1" i="1" u="none" strike="noStrike" cap="none" normalizeH="0" baseline="0" dirty="0">
                    <a:ln>
                      <a:noFill/>
                    </a:ln>
                    <a:solidFill>
                      <a:srgbClr val="00B0F0"/>
                    </a:solidFill>
                    <a:effectLst/>
                    <a:latin typeface="Open Sans"/>
                  </a:rPr>
                  <a:t> </a:t>
                </a:r>
                <a:endParaRPr lang="vi-VN" sz="2000" b="1" i="1" dirty="0">
                  <a:solidFill>
                    <a:srgbClr val="00B0F0"/>
                  </a:solidFill>
                </a:endParaRPr>
              </a:p>
            </p:txBody>
          </p:sp>
        </mc:Choice>
        <mc:Fallback xmlns="">
          <p:sp>
            <p:nvSpPr>
              <p:cNvPr id="36" name="Hộp Văn bản 35">
                <a:extLst>
                  <a:ext uri="{FF2B5EF4-FFF2-40B4-BE49-F238E27FC236}">
                    <a16:creationId xmlns:a16="http://schemas.microsoft.com/office/drawing/2014/main" id="{EFE4A3DB-5B94-4C62-AF73-8911E7CEADE7}"/>
                  </a:ext>
                </a:extLst>
              </p:cNvPr>
              <p:cNvSpPr txBox="1">
                <a:spLocks noRot="1" noChangeAspect="1" noMove="1" noResize="1" noEditPoints="1" noAdjustHandles="1" noChangeArrowheads="1" noChangeShapeType="1" noTextEdit="1"/>
              </p:cNvSpPr>
              <p:nvPr/>
            </p:nvSpPr>
            <p:spPr>
              <a:xfrm>
                <a:off x="2786407" y="4999801"/>
                <a:ext cx="3524338" cy="646331"/>
              </a:xfrm>
              <a:prstGeom prst="rect">
                <a:avLst/>
              </a:prstGeom>
              <a:blipFill>
                <a:blip r:embed="rId8"/>
                <a:stretch>
                  <a:fillRect b="-943"/>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7" name="Hộp Văn bản 36">
                <a:extLst>
                  <a:ext uri="{FF2B5EF4-FFF2-40B4-BE49-F238E27FC236}">
                    <a16:creationId xmlns:a16="http://schemas.microsoft.com/office/drawing/2014/main" id="{875D92CC-9491-4FF6-B623-C3587F1A83FF}"/>
                  </a:ext>
                </a:extLst>
              </p:cNvPr>
              <p:cNvSpPr txBox="1"/>
              <p:nvPr/>
            </p:nvSpPr>
            <p:spPr>
              <a:xfrm>
                <a:off x="2786407" y="5655258"/>
                <a:ext cx="3207552" cy="646331"/>
              </a:xfrm>
              <a:prstGeom prst="rect">
                <a:avLst/>
              </a:prstGeom>
              <a:noFill/>
            </p:spPr>
            <p:txBody>
              <a:bodyPr wrap="square">
                <a:spAutoFit/>
              </a:bodyPr>
              <a:lstStyle/>
              <a:p>
                <a:r>
                  <a:rPr kumimoji="0" lang="en-US" altLang="en-US" sz="2000" b="1" i="1" u="none" strike="noStrike" cap="none" normalizeH="0" baseline="0" dirty="0">
                    <a:ln>
                      <a:noFill/>
                    </a:ln>
                    <a:solidFill>
                      <a:srgbClr val="00B0F0"/>
                    </a:solidFill>
                    <a:effectLst/>
                    <a:latin typeface="Open Sans"/>
                  </a:rPr>
                  <a:t> Q</a:t>
                </a:r>
                <a:r>
                  <a:rPr kumimoji="0" lang="en-US" altLang="en-US" sz="2000" b="1" i="1" u="none" strike="noStrike" cap="none" normalizeH="0" baseline="-30000" dirty="0">
                    <a:ln>
                      <a:noFill/>
                    </a:ln>
                    <a:solidFill>
                      <a:srgbClr val="00B0F0"/>
                    </a:solidFill>
                    <a:effectLst/>
                    <a:latin typeface="Open Sans"/>
                  </a:rPr>
                  <a:t>2</a:t>
                </a:r>
                <a:r>
                  <a:rPr kumimoji="0" lang="en-US" altLang="en-US" sz="2000" b="1" i="1" u="none" strike="noStrike" cap="none" normalizeH="0" baseline="0" dirty="0">
                    <a:ln>
                      <a:noFill/>
                    </a:ln>
                    <a:solidFill>
                      <a:srgbClr val="00B0F0"/>
                    </a:solidFill>
                    <a:effectLst/>
                    <a:latin typeface="Open Sans"/>
                  </a:rPr>
                  <a:t> =</a:t>
                </a:r>
                <a14:m>
                  <m:oMath xmlns:m="http://schemas.openxmlformats.org/officeDocument/2006/math">
                    <m:f>
                      <m:fPr>
                        <m:ctrlPr>
                          <a:rPr lang="en-US" altLang="en-US" sz="2000" b="1" i="1">
                            <a:solidFill>
                              <a:srgbClr val="00B0F0"/>
                            </a:solidFill>
                            <a:latin typeface="Cambria Math" panose="02040503050406030204" pitchFamily="18" charset="0"/>
                          </a:rPr>
                        </m:ctrlPr>
                      </m:fPr>
                      <m:num>
                        <m:sSubSup>
                          <m:sSubSupPr>
                            <m:ctrlPr>
                              <a:rPr lang="en-US" altLang="en-US" sz="2000" b="1" i="1">
                                <a:solidFill>
                                  <a:srgbClr val="00B0F0"/>
                                </a:solidFill>
                                <a:latin typeface="Cambria Math" panose="02040503050406030204" pitchFamily="18" charset="0"/>
                              </a:rPr>
                            </m:ctrlPr>
                          </m:sSubSupPr>
                          <m:e>
                            <m:r>
                              <a:rPr lang="en-US" altLang="en-US" sz="2000" b="1" i="1">
                                <a:solidFill>
                                  <a:srgbClr val="00B0F0"/>
                                </a:solidFill>
                                <a:latin typeface="Cambria Math" panose="02040503050406030204" pitchFamily="18" charset="0"/>
                              </a:rPr>
                              <m:t>𝑼</m:t>
                            </m:r>
                          </m:e>
                          <m:sub>
                            <m:r>
                              <a:rPr lang="en-US" altLang="en-US" sz="2000" b="1" i="1" smtClean="0">
                                <a:solidFill>
                                  <a:srgbClr val="00B0F0"/>
                                </a:solidFill>
                                <a:latin typeface="Cambria Math" panose="02040503050406030204" pitchFamily="18" charset="0"/>
                              </a:rPr>
                              <m:t>𝟐</m:t>
                            </m:r>
                          </m:sub>
                          <m:sup>
                            <m:r>
                              <a:rPr lang="en-US" altLang="en-US" sz="2000" b="1" i="1">
                                <a:solidFill>
                                  <a:srgbClr val="00B0F0"/>
                                </a:solidFill>
                                <a:latin typeface="Cambria Math" panose="02040503050406030204" pitchFamily="18" charset="0"/>
                              </a:rPr>
                              <m:t>𝟐</m:t>
                            </m:r>
                          </m:sup>
                        </m:sSubSup>
                      </m:num>
                      <m:den>
                        <m:sSub>
                          <m:sSubPr>
                            <m:ctrlPr>
                              <a:rPr lang="en-US" altLang="en-US" sz="2000" b="1" i="1">
                                <a:solidFill>
                                  <a:srgbClr val="00B0F0"/>
                                </a:solidFill>
                                <a:latin typeface="Cambria Math" panose="02040503050406030204" pitchFamily="18" charset="0"/>
                              </a:rPr>
                            </m:ctrlPr>
                          </m:sSubPr>
                          <m:e>
                            <m:r>
                              <a:rPr lang="en-US" altLang="en-US" sz="2000" b="1" i="1">
                                <a:solidFill>
                                  <a:srgbClr val="00B0F0"/>
                                </a:solidFill>
                                <a:latin typeface="Cambria Math" panose="02040503050406030204" pitchFamily="18" charset="0"/>
                              </a:rPr>
                              <m:t>𝑹</m:t>
                            </m:r>
                          </m:e>
                          <m:sub>
                            <m:r>
                              <a:rPr lang="en-US" altLang="en-US" sz="2000" b="1" i="1" smtClean="0">
                                <a:solidFill>
                                  <a:srgbClr val="00B0F0"/>
                                </a:solidFill>
                                <a:latin typeface="Cambria Math" panose="02040503050406030204" pitchFamily="18" charset="0"/>
                              </a:rPr>
                              <m:t>𝟐</m:t>
                            </m:r>
                          </m:sub>
                        </m:sSub>
                      </m:den>
                    </m:f>
                  </m:oMath>
                </a14:m>
                <a:r>
                  <a:rPr lang="en-US" altLang="en-US" sz="2000" b="1" i="1" dirty="0">
                    <a:solidFill>
                      <a:srgbClr val="00B0F0"/>
                    </a:solidFill>
                    <a:latin typeface="Open Sans"/>
                  </a:rPr>
                  <a:t> </a:t>
                </a:r>
                <a14:m>
                  <m:oMath xmlns:m="http://schemas.openxmlformats.org/officeDocument/2006/math">
                    <m:sSub>
                      <m:sSubPr>
                        <m:ctrlPr>
                          <a:rPr kumimoji="0" lang="en-US" altLang="en-US" sz="2000" b="1" i="1" u="none" strike="noStrike" cap="none" normalizeH="0" baseline="0" smtClean="0">
                            <a:ln>
                              <a:noFill/>
                            </a:ln>
                            <a:solidFill>
                              <a:srgbClr val="00B0F0"/>
                            </a:solidFill>
                            <a:effectLst/>
                            <a:latin typeface="Cambria Math" panose="02040503050406030204" pitchFamily="18" charset="0"/>
                          </a:rPr>
                        </m:ctrlPr>
                      </m:sSubPr>
                      <m:e>
                        <m:r>
                          <a:rPr kumimoji="0" lang="en-US" altLang="en-US" sz="2000" b="1" i="1" u="none" strike="noStrike" cap="none" normalizeH="0" baseline="0" smtClean="0">
                            <a:ln>
                              <a:noFill/>
                            </a:ln>
                            <a:solidFill>
                              <a:srgbClr val="00B0F0"/>
                            </a:solidFill>
                            <a:effectLst/>
                            <a:latin typeface="Cambria Math" panose="02040503050406030204" pitchFamily="18" charset="0"/>
                          </a:rPr>
                          <m:t>𝒕</m:t>
                        </m:r>
                      </m:e>
                      <m:sub>
                        <m:r>
                          <a:rPr kumimoji="0" lang="en-US" altLang="en-US" sz="2000" b="1" i="1" u="none" strike="noStrike" cap="none" normalizeH="0" baseline="0" smtClean="0">
                            <a:ln>
                              <a:noFill/>
                            </a:ln>
                            <a:solidFill>
                              <a:srgbClr val="00B0F0"/>
                            </a:solidFill>
                            <a:effectLst/>
                            <a:latin typeface="Cambria Math" panose="02040503050406030204" pitchFamily="18" charset="0"/>
                          </a:rPr>
                          <m:t>𝟐</m:t>
                        </m:r>
                      </m:sub>
                    </m:sSub>
                  </m:oMath>
                </a14:m>
                <a:r>
                  <a:rPr kumimoji="0" lang="en-US" altLang="en-US" sz="2000" b="1" i="1" u="none" strike="noStrike" cap="none" normalizeH="0" baseline="0" dirty="0">
                    <a:ln>
                      <a:noFill/>
                    </a:ln>
                    <a:solidFill>
                      <a:srgbClr val="00B0F0"/>
                    </a:solidFill>
                    <a:effectLst/>
                    <a:latin typeface="Open Sans"/>
                  </a:rPr>
                  <a:t> =  </a:t>
                </a:r>
                <a14:m>
                  <m:oMath xmlns:m="http://schemas.openxmlformats.org/officeDocument/2006/math">
                    <m:f>
                      <m:fPr>
                        <m:ctrlPr>
                          <a:rPr lang="en-US" altLang="en-US" sz="2000" b="1" i="1">
                            <a:solidFill>
                              <a:srgbClr val="00B0F0"/>
                            </a:solidFill>
                            <a:latin typeface="Cambria Math" panose="02040503050406030204" pitchFamily="18" charset="0"/>
                          </a:rPr>
                        </m:ctrlPr>
                      </m:fPr>
                      <m:num>
                        <m:sSubSup>
                          <m:sSubSupPr>
                            <m:ctrlPr>
                              <a:rPr lang="en-US" altLang="en-US" sz="2000" b="1" i="1">
                                <a:solidFill>
                                  <a:srgbClr val="00B0F0"/>
                                </a:solidFill>
                                <a:latin typeface="Cambria Math" panose="02040503050406030204" pitchFamily="18" charset="0"/>
                              </a:rPr>
                            </m:ctrlPr>
                          </m:sSubSupPr>
                          <m:e>
                            <m:r>
                              <a:rPr lang="en-US" altLang="en-US" sz="2000" b="1" i="1">
                                <a:solidFill>
                                  <a:srgbClr val="00B0F0"/>
                                </a:solidFill>
                                <a:latin typeface="Cambria Math" panose="02040503050406030204" pitchFamily="18" charset="0"/>
                              </a:rPr>
                              <m:t>𝑼</m:t>
                            </m:r>
                          </m:e>
                          <m:sub/>
                          <m:sup>
                            <m:r>
                              <a:rPr lang="en-US" altLang="en-US" sz="2000" b="1" i="1">
                                <a:solidFill>
                                  <a:srgbClr val="00B0F0"/>
                                </a:solidFill>
                                <a:latin typeface="Cambria Math" panose="02040503050406030204" pitchFamily="18" charset="0"/>
                              </a:rPr>
                              <m:t>𝟐</m:t>
                            </m:r>
                          </m:sup>
                        </m:sSubSup>
                      </m:num>
                      <m:den>
                        <m:sSub>
                          <m:sSubPr>
                            <m:ctrlPr>
                              <a:rPr lang="en-US" altLang="en-US" sz="2000" b="1" i="1">
                                <a:solidFill>
                                  <a:srgbClr val="00B0F0"/>
                                </a:solidFill>
                                <a:latin typeface="Cambria Math" panose="02040503050406030204" pitchFamily="18" charset="0"/>
                              </a:rPr>
                            </m:ctrlPr>
                          </m:sSubPr>
                          <m:e>
                            <m:r>
                              <a:rPr lang="en-US" altLang="en-US" sz="2000" b="1" i="1">
                                <a:solidFill>
                                  <a:srgbClr val="00B0F0"/>
                                </a:solidFill>
                                <a:latin typeface="Cambria Math" panose="02040503050406030204" pitchFamily="18" charset="0"/>
                              </a:rPr>
                              <m:t>𝑹</m:t>
                            </m:r>
                          </m:e>
                          <m:sub>
                            <m:r>
                              <a:rPr lang="en-US" altLang="en-US" sz="2000" b="1" i="1" smtClean="0">
                                <a:solidFill>
                                  <a:srgbClr val="00B0F0"/>
                                </a:solidFill>
                                <a:latin typeface="Cambria Math" panose="02040503050406030204" pitchFamily="18" charset="0"/>
                              </a:rPr>
                              <m:t>𝟐</m:t>
                            </m:r>
                          </m:sub>
                        </m:sSub>
                      </m:den>
                    </m:f>
                  </m:oMath>
                </a14:m>
                <a:r>
                  <a:rPr lang="en-US" altLang="en-US" sz="2000" b="1" i="1" dirty="0">
                    <a:solidFill>
                      <a:srgbClr val="00B0F0"/>
                    </a:solidFill>
                    <a:latin typeface="Open Sans"/>
                  </a:rPr>
                  <a:t> t </a:t>
                </a:r>
                <a:endParaRPr lang="vi-VN" sz="2000" b="1" i="1" dirty="0">
                  <a:solidFill>
                    <a:srgbClr val="00B0F0"/>
                  </a:solidFill>
                </a:endParaRPr>
              </a:p>
            </p:txBody>
          </p:sp>
        </mc:Choice>
        <mc:Fallback xmlns="">
          <p:sp>
            <p:nvSpPr>
              <p:cNvPr id="37" name="Hộp Văn bản 36">
                <a:extLst>
                  <a:ext uri="{FF2B5EF4-FFF2-40B4-BE49-F238E27FC236}">
                    <a16:creationId xmlns:a16="http://schemas.microsoft.com/office/drawing/2014/main" id="{875D92CC-9491-4FF6-B623-C3587F1A83FF}"/>
                  </a:ext>
                </a:extLst>
              </p:cNvPr>
              <p:cNvSpPr txBox="1">
                <a:spLocks noRot="1" noChangeAspect="1" noMove="1" noResize="1" noEditPoints="1" noAdjustHandles="1" noChangeArrowheads="1" noChangeShapeType="1" noTextEdit="1"/>
              </p:cNvSpPr>
              <p:nvPr/>
            </p:nvSpPr>
            <p:spPr>
              <a:xfrm>
                <a:off x="2786407" y="5655258"/>
                <a:ext cx="3207552" cy="646331"/>
              </a:xfrm>
              <a:prstGeom prst="rect">
                <a:avLst/>
              </a:prstGeom>
              <a:blipFill>
                <a:blip r:embed="rId9"/>
                <a:stretch>
                  <a:fillRect l="-1901" b="-943"/>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9" name="Hộp Văn bản 38">
                <a:extLst>
                  <a:ext uri="{FF2B5EF4-FFF2-40B4-BE49-F238E27FC236}">
                    <a16:creationId xmlns:a16="http://schemas.microsoft.com/office/drawing/2014/main" id="{4D3680A9-FC58-4A3B-AADA-6F7F944EF8F2}"/>
                  </a:ext>
                </a:extLst>
              </p:cNvPr>
              <p:cNvSpPr txBox="1"/>
              <p:nvPr/>
            </p:nvSpPr>
            <p:spPr>
              <a:xfrm>
                <a:off x="5682378" y="5155784"/>
                <a:ext cx="2996032" cy="1097095"/>
              </a:xfrm>
              <a:prstGeom prst="rect">
                <a:avLst/>
              </a:prstGeom>
              <a:noFill/>
            </p:spPr>
            <p:txBody>
              <a:bodyPr wrap="square">
                <a:spAutoFit/>
              </a:bodyPr>
              <a:lstStyle/>
              <a:p>
                <a:r>
                  <a:rPr kumimoji="0" lang="en-US" altLang="en-US" sz="2000" b="1" i="1" u="none" strike="noStrike" cap="none" normalizeH="0" baseline="0" dirty="0">
                    <a:ln>
                      <a:noFill/>
                    </a:ln>
                    <a:solidFill>
                      <a:srgbClr val="00B0F0"/>
                    </a:solidFill>
                    <a:effectLst/>
                    <a:latin typeface="Open Sans"/>
                  </a:rPr>
                  <a:t>=&gt;</a:t>
                </a:r>
                <a14:m>
                  <m:oMath xmlns:m="http://schemas.openxmlformats.org/officeDocument/2006/math">
                    <m:f>
                      <m:fPr>
                        <m:ctrlPr>
                          <a:rPr kumimoji="0" lang="en-US" altLang="en-US" sz="2000" b="1" i="1" u="none" strike="noStrike" cap="none" normalizeH="0" baseline="0" smtClean="0">
                            <a:ln>
                              <a:noFill/>
                            </a:ln>
                            <a:solidFill>
                              <a:srgbClr val="00B0F0"/>
                            </a:solidFill>
                            <a:effectLst/>
                            <a:latin typeface="Cambria Math" panose="02040503050406030204" pitchFamily="18" charset="0"/>
                          </a:rPr>
                        </m:ctrlPr>
                      </m:fPr>
                      <m:num>
                        <m:sSub>
                          <m:sSubPr>
                            <m:ctrlPr>
                              <a:rPr kumimoji="0" lang="en-US" altLang="en-US" sz="2000" b="1" i="1" u="none" strike="noStrike" cap="none" normalizeH="0" baseline="0" smtClean="0">
                                <a:ln>
                                  <a:noFill/>
                                </a:ln>
                                <a:solidFill>
                                  <a:srgbClr val="00B0F0"/>
                                </a:solidFill>
                                <a:effectLst/>
                                <a:latin typeface="Cambria Math" panose="02040503050406030204" pitchFamily="18" charset="0"/>
                              </a:rPr>
                            </m:ctrlPr>
                          </m:sSubPr>
                          <m:e>
                            <m:r>
                              <a:rPr kumimoji="0" lang="en-US" altLang="en-US" sz="2000" b="1" i="1" u="none" strike="noStrike" cap="none" normalizeH="0" baseline="0" smtClean="0">
                                <a:ln>
                                  <a:noFill/>
                                </a:ln>
                                <a:solidFill>
                                  <a:srgbClr val="00B0F0"/>
                                </a:solidFill>
                                <a:effectLst/>
                                <a:latin typeface="Cambria Math" panose="02040503050406030204" pitchFamily="18" charset="0"/>
                              </a:rPr>
                              <m:t>𝑸</m:t>
                            </m:r>
                          </m:e>
                          <m:sub>
                            <m:r>
                              <a:rPr kumimoji="0" lang="en-US" altLang="en-US" sz="2000" b="1" i="1" u="none" strike="noStrike" cap="none" normalizeH="0" baseline="0" smtClean="0">
                                <a:ln>
                                  <a:noFill/>
                                </a:ln>
                                <a:solidFill>
                                  <a:srgbClr val="00B0F0"/>
                                </a:solidFill>
                                <a:effectLst/>
                                <a:latin typeface="Cambria Math" panose="02040503050406030204" pitchFamily="18" charset="0"/>
                              </a:rPr>
                              <m:t>𝟏</m:t>
                            </m:r>
                          </m:sub>
                        </m:sSub>
                      </m:num>
                      <m:den>
                        <m:sSub>
                          <m:sSubPr>
                            <m:ctrlPr>
                              <a:rPr kumimoji="0" lang="en-US" altLang="en-US" sz="2000" b="1" i="1" u="none" strike="noStrike" cap="none" normalizeH="0" baseline="0" smtClean="0">
                                <a:ln>
                                  <a:noFill/>
                                </a:ln>
                                <a:solidFill>
                                  <a:srgbClr val="00B0F0"/>
                                </a:solidFill>
                                <a:effectLst/>
                                <a:latin typeface="Cambria Math" panose="02040503050406030204" pitchFamily="18" charset="0"/>
                              </a:rPr>
                            </m:ctrlPr>
                          </m:sSubPr>
                          <m:e>
                            <m:r>
                              <a:rPr kumimoji="0" lang="en-US" altLang="en-US" sz="2000" b="1" i="1" u="none" strike="noStrike" cap="none" normalizeH="0" baseline="0" smtClean="0">
                                <a:ln>
                                  <a:noFill/>
                                </a:ln>
                                <a:solidFill>
                                  <a:srgbClr val="00B0F0"/>
                                </a:solidFill>
                                <a:effectLst/>
                                <a:latin typeface="Cambria Math" panose="02040503050406030204" pitchFamily="18" charset="0"/>
                              </a:rPr>
                              <m:t>𝑸</m:t>
                            </m:r>
                          </m:e>
                          <m:sub>
                            <m:r>
                              <a:rPr kumimoji="0" lang="en-US" altLang="en-US" sz="2000" b="1" i="1" u="none" strike="noStrike" cap="none" normalizeH="0" baseline="0" smtClean="0">
                                <a:ln>
                                  <a:noFill/>
                                </a:ln>
                                <a:solidFill>
                                  <a:srgbClr val="00B0F0"/>
                                </a:solidFill>
                                <a:effectLst/>
                                <a:latin typeface="Cambria Math" panose="02040503050406030204" pitchFamily="18" charset="0"/>
                              </a:rPr>
                              <m:t>𝟐</m:t>
                            </m:r>
                          </m:sub>
                        </m:sSub>
                      </m:den>
                    </m:f>
                  </m:oMath>
                </a14:m>
                <a:r>
                  <a:rPr kumimoji="0" lang="en-US" altLang="en-US" sz="2000" b="1" i="1" u="none" strike="noStrike" cap="none" normalizeH="0" baseline="0" dirty="0">
                    <a:ln>
                      <a:noFill/>
                    </a:ln>
                    <a:solidFill>
                      <a:srgbClr val="00B0F0"/>
                    </a:solidFill>
                    <a:effectLst/>
                    <a:latin typeface="Open Sans"/>
                  </a:rPr>
                  <a:t> = </a:t>
                </a:r>
                <a14:m>
                  <m:oMath xmlns:m="http://schemas.openxmlformats.org/officeDocument/2006/math">
                    <m:f>
                      <m:fPr>
                        <m:ctrlPr>
                          <a:rPr lang="en-US" altLang="en-US" sz="2000" b="1" i="1">
                            <a:solidFill>
                              <a:srgbClr val="00B0F0"/>
                            </a:solidFill>
                            <a:latin typeface="Cambria Math" panose="02040503050406030204" pitchFamily="18" charset="0"/>
                          </a:rPr>
                        </m:ctrlPr>
                      </m:fPr>
                      <m:num>
                        <m:f>
                          <m:fPr>
                            <m:ctrlPr>
                              <a:rPr lang="en-US" altLang="en-US" sz="2000" b="1" i="1">
                                <a:solidFill>
                                  <a:srgbClr val="00B0F0"/>
                                </a:solidFill>
                                <a:latin typeface="Cambria Math" panose="02040503050406030204" pitchFamily="18" charset="0"/>
                              </a:rPr>
                            </m:ctrlPr>
                          </m:fPr>
                          <m:num>
                            <m:sSubSup>
                              <m:sSubSupPr>
                                <m:ctrlPr>
                                  <a:rPr lang="en-US" altLang="en-US" sz="2000" b="1" i="1">
                                    <a:solidFill>
                                      <a:srgbClr val="00B0F0"/>
                                    </a:solidFill>
                                    <a:latin typeface="Cambria Math" panose="02040503050406030204" pitchFamily="18" charset="0"/>
                                  </a:rPr>
                                </m:ctrlPr>
                              </m:sSubSupPr>
                              <m:e>
                                <m:r>
                                  <a:rPr lang="en-US" altLang="en-US" sz="2000" b="1" i="1">
                                    <a:solidFill>
                                      <a:srgbClr val="00B0F0"/>
                                    </a:solidFill>
                                    <a:latin typeface="Cambria Math" panose="02040503050406030204" pitchFamily="18" charset="0"/>
                                  </a:rPr>
                                  <m:t>𝑼</m:t>
                                </m:r>
                              </m:e>
                              <m:sub/>
                              <m:sup>
                                <m:r>
                                  <a:rPr lang="en-US" altLang="en-US" sz="2000" b="1" i="1">
                                    <a:solidFill>
                                      <a:srgbClr val="00B0F0"/>
                                    </a:solidFill>
                                    <a:latin typeface="Cambria Math" panose="02040503050406030204" pitchFamily="18" charset="0"/>
                                  </a:rPr>
                                  <m:t>𝟐</m:t>
                                </m:r>
                              </m:sup>
                            </m:sSubSup>
                          </m:num>
                          <m:den>
                            <m:sSub>
                              <m:sSubPr>
                                <m:ctrlPr>
                                  <a:rPr lang="en-US" altLang="en-US" sz="2000" b="1" i="1">
                                    <a:solidFill>
                                      <a:srgbClr val="00B0F0"/>
                                    </a:solidFill>
                                    <a:latin typeface="Cambria Math" panose="02040503050406030204" pitchFamily="18" charset="0"/>
                                  </a:rPr>
                                </m:ctrlPr>
                              </m:sSubPr>
                              <m:e>
                                <m:r>
                                  <a:rPr lang="en-US" altLang="en-US" sz="2000" b="1" i="1">
                                    <a:solidFill>
                                      <a:srgbClr val="00B0F0"/>
                                    </a:solidFill>
                                    <a:latin typeface="Cambria Math" panose="02040503050406030204" pitchFamily="18" charset="0"/>
                                  </a:rPr>
                                  <m:t>𝑹</m:t>
                                </m:r>
                              </m:e>
                              <m:sub>
                                <m:r>
                                  <a:rPr lang="en-US" altLang="en-US" sz="2000" b="1" i="1">
                                    <a:solidFill>
                                      <a:srgbClr val="00B0F0"/>
                                    </a:solidFill>
                                    <a:latin typeface="Cambria Math" panose="02040503050406030204" pitchFamily="18" charset="0"/>
                                  </a:rPr>
                                  <m:t>𝟏</m:t>
                                </m:r>
                              </m:sub>
                            </m:sSub>
                          </m:den>
                        </m:f>
                        <m:r>
                          <m:rPr>
                            <m:nor/>
                          </m:rPr>
                          <a:rPr lang="en-US" altLang="en-US" sz="2000" b="1" i="1" dirty="0">
                            <a:solidFill>
                              <a:srgbClr val="00B0F0"/>
                            </a:solidFill>
                            <a:latin typeface="Open Sans"/>
                          </a:rPr>
                          <m:t> </m:t>
                        </m:r>
                        <m:r>
                          <m:rPr>
                            <m:nor/>
                          </m:rPr>
                          <a:rPr lang="en-US" altLang="en-US" sz="2000" b="1" i="1" dirty="0">
                            <a:solidFill>
                              <a:srgbClr val="00B0F0"/>
                            </a:solidFill>
                            <a:latin typeface="Open Sans"/>
                          </a:rPr>
                          <m:t>t</m:t>
                        </m:r>
                        <m:r>
                          <m:rPr>
                            <m:nor/>
                          </m:rPr>
                          <a:rPr lang="en-US" altLang="en-US" sz="2000" b="1" i="1" dirty="0">
                            <a:solidFill>
                              <a:srgbClr val="00B0F0"/>
                            </a:solidFill>
                            <a:latin typeface="Open Sans"/>
                          </a:rPr>
                          <m:t> </m:t>
                        </m:r>
                      </m:num>
                      <m:den>
                        <m:f>
                          <m:fPr>
                            <m:ctrlPr>
                              <a:rPr lang="en-US" altLang="en-US" sz="2000" b="1" i="1">
                                <a:solidFill>
                                  <a:srgbClr val="00B0F0"/>
                                </a:solidFill>
                                <a:latin typeface="Cambria Math" panose="02040503050406030204" pitchFamily="18" charset="0"/>
                              </a:rPr>
                            </m:ctrlPr>
                          </m:fPr>
                          <m:num>
                            <m:sSubSup>
                              <m:sSubSupPr>
                                <m:ctrlPr>
                                  <a:rPr lang="en-US" altLang="en-US" sz="2000" b="1" i="1">
                                    <a:solidFill>
                                      <a:srgbClr val="00B0F0"/>
                                    </a:solidFill>
                                    <a:latin typeface="Cambria Math" panose="02040503050406030204" pitchFamily="18" charset="0"/>
                                  </a:rPr>
                                </m:ctrlPr>
                              </m:sSubSupPr>
                              <m:e>
                                <m:r>
                                  <a:rPr lang="en-US" altLang="en-US" sz="2000" b="1" i="1">
                                    <a:solidFill>
                                      <a:srgbClr val="00B0F0"/>
                                    </a:solidFill>
                                    <a:latin typeface="Cambria Math" panose="02040503050406030204" pitchFamily="18" charset="0"/>
                                  </a:rPr>
                                  <m:t>𝑼</m:t>
                                </m:r>
                              </m:e>
                              <m:sub/>
                              <m:sup>
                                <m:r>
                                  <a:rPr lang="en-US" altLang="en-US" sz="2000" b="1" i="1">
                                    <a:solidFill>
                                      <a:srgbClr val="00B0F0"/>
                                    </a:solidFill>
                                    <a:latin typeface="Cambria Math" panose="02040503050406030204" pitchFamily="18" charset="0"/>
                                  </a:rPr>
                                  <m:t>𝟐</m:t>
                                </m:r>
                              </m:sup>
                            </m:sSubSup>
                          </m:num>
                          <m:den>
                            <m:sSub>
                              <m:sSubPr>
                                <m:ctrlPr>
                                  <a:rPr lang="en-US" altLang="en-US" sz="2000" b="1" i="1">
                                    <a:solidFill>
                                      <a:srgbClr val="00B0F0"/>
                                    </a:solidFill>
                                    <a:latin typeface="Cambria Math" panose="02040503050406030204" pitchFamily="18" charset="0"/>
                                  </a:rPr>
                                </m:ctrlPr>
                              </m:sSubPr>
                              <m:e>
                                <m:r>
                                  <a:rPr lang="en-US" altLang="en-US" sz="2000" b="1" i="1">
                                    <a:solidFill>
                                      <a:srgbClr val="00B0F0"/>
                                    </a:solidFill>
                                    <a:latin typeface="Cambria Math" panose="02040503050406030204" pitchFamily="18" charset="0"/>
                                  </a:rPr>
                                  <m:t>𝑹</m:t>
                                </m:r>
                              </m:e>
                              <m:sub>
                                <m:r>
                                  <a:rPr lang="en-US" altLang="en-US" sz="2000" b="1" i="1">
                                    <a:solidFill>
                                      <a:srgbClr val="00B0F0"/>
                                    </a:solidFill>
                                    <a:latin typeface="Cambria Math" panose="02040503050406030204" pitchFamily="18" charset="0"/>
                                  </a:rPr>
                                  <m:t>𝟐</m:t>
                                </m:r>
                              </m:sub>
                            </m:sSub>
                          </m:den>
                        </m:f>
                        <m:r>
                          <m:rPr>
                            <m:nor/>
                          </m:rPr>
                          <a:rPr lang="en-US" altLang="en-US" sz="2000" b="1" i="1" dirty="0">
                            <a:solidFill>
                              <a:srgbClr val="00B0F0"/>
                            </a:solidFill>
                            <a:latin typeface="Open Sans"/>
                          </a:rPr>
                          <m:t> </m:t>
                        </m:r>
                        <m:r>
                          <m:rPr>
                            <m:nor/>
                          </m:rPr>
                          <a:rPr lang="en-US" altLang="en-US" sz="2000" b="1" i="1" dirty="0">
                            <a:solidFill>
                              <a:srgbClr val="00B0F0"/>
                            </a:solidFill>
                            <a:latin typeface="Open Sans"/>
                          </a:rPr>
                          <m:t>t</m:t>
                        </m:r>
                        <m:r>
                          <m:rPr>
                            <m:nor/>
                          </m:rPr>
                          <a:rPr lang="en-US" altLang="en-US" sz="2000" b="1" i="1" dirty="0">
                            <a:solidFill>
                              <a:srgbClr val="00B0F0"/>
                            </a:solidFill>
                            <a:latin typeface="Open Sans"/>
                          </a:rPr>
                          <m:t> </m:t>
                        </m:r>
                      </m:den>
                    </m:f>
                  </m:oMath>
                </a14:m>
                <a:r>
                  <a:rPr kumimoji="0" lang="en-US" altLang="en-US" sz="2000" b="1" i="1" u="none" strike="noStrike" cap="none" normalizeH="0" baseline="0" dirty="0">
                    <a:ln>
                      <a:noFill/>
                    </a:ln>
                    <a:solidFill>
                      <a:srgbClr val="00B0F0"/>
                    </a:solidFill>
                    <a:effectLst/>
                    <a:latin typeface="Open Sans"/>
                  </a:rPr>
                  <a:t>  = </a:t>
                </a:r>
                <a14:m>
                  <m:oMath xmlns:m="http://schemas.openxmlformats.org/officeDocument/2006/math">
                    <m:f>
                      <m:fPr>
                        <m:ctrlPr>
                          <a:rPr lang="en-US" altLang="en-US" sz="2000" b="1" i="1">
                            <a:solidFill>
                              <a:srgbClr val="00B0F0"/>
                            </a:solidFill>
                            <a:latin typeface="Cambria Math" panose="02040503050406030204" pitchFamily="18" charset="0"/>
                          </a:rPr>
                        </m:ctrlPr>
                      </m:fPr>
                      <m:num>
                        <m:sSub>
                          <m:sSubPr>
                            <m:ctrlPr>
                              <a:rPr lang="en-US" altLang="en-US" sz="2000" b="1" i="1">
                                <a:solidFill>
                                  <a:srgbClr val="00B0F0"/>
                                </a:solidFill>
                                <a:latin typeface="Cambria Math" panose="02040503050406030204" pitchFamily="18" charset="0"/>
                              </a:rPr>
                            </m:ctrlPr>
                          </m:sSubPr>
                          <m:e>
                            <m:r>
                              <a:rPr lang="en-US" altLang="en-US" sz="2000" b="1" i="1" smtClean="0">
                                <a:solidFill>
                                  <a:srgbClr val="00B0F0"/>
                                </a:solidFill>
                                <a:latin typeface="Cambria Math" panose="02040503050406030204" pitchFamily="18" charset="0"/>
                              </a:rPr>
                              <m:t>𝑹</m:t>
                            </m:r>
                          </m:e>
                          <m:sub>
                            <m:r>
                              <a:rPr lang="en-US" altLang="en-US" sz="2000" b="1" i="1" smtClean="0">
                                <a:solidFill>
                                  <a:srgbClr val="00B0F0"/>
                                </a:solidFill>
                                <a:latin typeface="Cambria Math" panose="02040503050406030204" pitchFamily="18" charset="0"/>
                              </a:rPr>
                              <m:t>𝟐</m:t>
                            </m:r>
                          </m:sub>
                        </m:sSub>
                      </m:num>
                      <m:den>
                        <m:sSub>
                          <m:sSubPr>
                            <m:ctrlPr>
                              <a:rPr lang="en-US" altLang="en-US" sz="2000" b="1" i="1">
                                <a:solidFill>
                                  <a:srgbClr val="00B0F0"/>
                                </a:solidFill>
                                <a:latin typeface="Cambria Math" panose="02040503050406030204" pitchFamily="18" charset="0"/>
                              </a:rPr>
                            </m:ctrlPr>
                          </m:sSubPr>
                          <m:e>
                            <m:r>
                              <a:rPr lang="en-US" altLang="en-US" sz="2000" b="1" i="1" smtClean="0">
                                <a:solidFill>
                                  <a:srgbClr val="00B0F0"/>
                                </a:solidFill>
                                <a:latin typeface="Cambria Math" panose="02040503050406030204" pitchFamily="18" charset="0"/>
                              </a:rPr>
                              <m:t>𝑹</m:t>
                            </m:r>
                          </m:e>
                          <m:sub>
                            <m:r>
                              <a:rPr lang="en-US" altLang="en-US" sz="2000" b="1" i="1" smtClean="0">
                                <a:solidFill>
                                  <a:srgbClr val="00B0F0"/>
                                </a:solidFill>
                                <a:latin typeface="Cambria Math" panose="02040503050406030204" pitchFamily="18" charset="0"/>
                              </a:rPr>
                              <m:t>𝟏</m:t>
                            </m:r>
                          </m:sub>
                        </m:sSub>
                      </m:den>
                    </m:f>
                  </m:oMath>
                </a14:m>
                <a:r>
                  <a:rPr kumimoji="0" lang="en-US" altLang="en-US" sz="2000" b="1" i="1" u="none" strike="noStrike" cap="none" normalizeH="0" baseline="0" dirty="0">
                    <a:ln>
                      <a:noFill/>
                    </a:ln>
                    <a:solidFill>
                      <a:srgbClr val="00B0F0"/>
                    </a:solidFill>
                    <a:effectLst/>
                    <a:latin typeface="Open Sans"/>
                  </a:rPr>
                  <a:t> </a:t>
                </a:r>
                <a:endParaRPr lang="vi-VN" sz="2000" b="1" i="1" dirty="0">
                  <a:solidFill>
                    <a:srgbClr val="00B0F0"/>
                  </a:solidFill>
                </a:endParaRPr>
              </a:p>
            </p:txBody>
          </p:sp>
        </mc:Choice>
        <mc:Fallback xmlns="">
          <p:sp>
            <p:nvSpPr>
              <p:cNvPr id="39" name="Hộp Văn bản 38">
                <a:extLst>
                  <a:ext uri="{FF2B5EF4-FFF2-40B4-BE49-F238E27FC236}">
                    <a16:creationId xmlns:a16="http://schemas.microsoft.com/office/drawing/2014/main" id="{4D3680A9-FC58-4A3B-AADA-6F7F944EF8F2}"/>
                  </a:ext>
                </a:extLst>
              </p:cNvPr>
              <p:cNvSpPr txBox="1">
                <a:spLocks noRot="1" noChangeAspect="1" noMove="1" noResize="1" noEditPoints="1" noAdjustHandles="1" noChangeArrowheads="1" noChangeShapeType="1" noTextEdit="1"/>
              </p:cNvSpPr>
              <p:nvPr/>
            </p:nvSpPr>
            <p:spPr>
              <a:xfrm>
                <a:off x="5682378" y="5155784"/>
                <a:ext cx="2996032" cy="1097095"/>
              </a:xfrm>
              <a:prstGeom prst="rect">
                <a:avLst/>
              </a:prstGeom>
              <a:blipFill>
                <a:blip r:embed="rId10"/>
                <a:stretch>
                  <a:fillRect l="-2033"/>
                </a:stretch>
              </a:blipFill>
            </p:spPr>
            <p:txBody>
              <a:bodyPr/>
              <a:lstStyle/>
              <a:p>
                <a:r>
                  <a:rPr lang="vi-VN">
                    <a:noFill/>
                  </a:rPr>
                  <a:t> </a:t>
                </a:r>
              </a:p>
            </p:txBody>
          </p:sp>
        </mc:Fallback>
      </mc:AlternateContent>
      <p:sp>
        <p:nvSpPr>
          <p:cNvPr id="40" name="Ngoặc móc Phải 39">
            <a:extLst>
              <a:ext uri="{FF2B5EF4-FFF2-40B4-BE49-F238E27FC236}">
                <a16:creationId xmlns:a16="http://schemas.microsoft.com/office/drawing/2014/main" id="{215476A6-1AE1-4662-BC5C-84BF045689DE}"/>
              </a:ext>
            </a:extLst>
          </p:cNvPr>
          <p:cNvSpPr/>
          <p:nvPr/>
        </p:nvSpPr>
        <p:spPr>
          <a:xfrm>
            <a:off x="5195940" y="5256948"/>
            <a:ext cx="274456" cy="1053767"/>
          </a:xfrm>
          <a:prstGeom prst="rightBrace">
            <a:avLst>
              <a:gd name="adj1" fmla="val 19023"/>
              <a:gd name="adj2" fmla="val 50000"/>
            </a:avLst>
          </a:prstGeom>
          <a:ln w="381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vi-VN" sz="2000" b="1" i="1">
              <a:solidFill>
                <a:srgbClr val="00B0F0"/>
              </a:solidFill>
            </a:endParaRPr>
          </a:p>
        </p:txBody>
      </p:sp>
    </p:spTree>
    <p:extLst>
      <p:ext uri="{BB962C8B-B14F-4D97-AF65-F5344CB8AC3E}">
        <p14:creationId xmlns:p14="http://schemas.microsoft.com/office/powerpoint/2010/main" val="18983902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arn(inVertical)">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barn(inVertical)">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barn(inVertical)">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barn(inVertical)">
                                      <p:cBhvr>
                                        <p:cTn id="27" dur="500"/>
                                        <p:tgtEl>
                                          <p:spTgt spid="32"/>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barn(inVertical)">
                                      <p:cBhvr>
                                        <p:cTn id="32" dur="500"/>
                                        <p:tgtEl>
                                          <p:spTgt spid="33"/>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barn(inVertical)">
                                      <p:cBhvr>
                                        <p:cTn id="37" dur="500"/>
                                        <p:tgtEl>
                                          <p:spTgt spid="34"/>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arn(inVertic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barn(inVertical)">
                                      <p:cBhvr>
                                        <p:cTn id="47" dur="500"/>
                                        <p:tgtEl>
                                          <p:spTgt spid="24"/>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barn(inVertical)">
                                      <p:cBhvr>
                                        <p:cTn id="52" dur="500"/>
                                        <p:tgtEl>
                                          <p:spTgt spid="26"/>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barn(inVertical)">
                                      <p:cBhvr>
                                        <p:cTn id="57" dur="500"/>
                                        <p:tgtEl>
                                          <p:spTgt spid="27"/>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barn(inVertical)">
                                      <p:cBhvr>
                                        <p:cTn id="62" dur="500"/>
                                        <p:tgtEl>
                                          <p:spTgt spid="28"/>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36"/>
                                        </p:tgtEl>
                                        <p:attrNameLst>
                                          <p:attrName>style.visibility</p:attrName>
                                        </p:attrNameLst>
                                      </p:cBhvr>
                                      <p:to>
                                        <p:strVal val="visible"/>
                                      </p:to>
                                    </p:set>
                                    <p:animEffect transition="in" filter="barn(inVertical)">
                                      <p:cBhvr>
                                        <p:cTn id="67" dur="500"/>
                                        <p:tgtEl>
                                          <p:spTgt spid="36"/>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barn(inVertical)">
                                      <p:cBhvr>
                                        <p:cTn id="72" dur="500"/>
                                        <p:tgtEl>
                                          <p:spTgt spid="37"/>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barn(inVertical)">
                                      <p:cBhvr>
                                        <p:cTn id="77" dur="500"/>
                                        <p:tgtEl>
                                          <p:spTgt spid="40"/>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39"/>
                                        </p:tgtEl>
                                        <p:attrNameLst>
                                          <p:attrName>style.visibility</p:attrName>
                                        </p:attrNameLst>
                                      </p:cBhvr>
                                      <p:to>
                                        <p:strVal val="visible"/>
                                      </p:to>
                                    </p:set>
                                    <p:animEffect transition="in" filter="barn(inVertical)">
                                      <p:cBhvr>
                                        <p:cTn id="8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P spid="23" grpId="0"/>
      <p:bldP spid="24" grpId="0"/>
      <p:bldP spid="26" grpId="0"/>
      <p:bldP spid="27" grpId="0"/>
      <p:bldP spid="28" grpId="0"/>
      <p:bldP spid="30" grpId="0"/>
      <p:bldP spid="32" grpId="0"/>
      <p:bldP spid="33" grpId="0"/>
      <p:bldP spid="34" grpId="0"/>
      <p:bldP spid="12" grpId="0" animBg="1"/>
      <p:bldP spid="36" grpId="0"/>
      <p:bldP spid="37" grpId="0"/>
      <p:bldP spid="39" grpId="0"/>
      <p:bldP spid="40"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382295" y="179056"/>
            <a:ext cx="11449819" cy="1464231"/>
          </a:xfrm>
          <a:prstGeom prst="roundRect">
            <a:avLst/>
          </a:prstGeom>
          <a:solidFill>
            <a:schemeClr val="accent2">
              <a:lumMod val="20000"/>
              <a:lumOff val="80000"/>
            </a:schemeClr>
          </a:solidFill>
          <a:ln w="28575">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sz="2000" b="1" i="1" dirty="0"/>
              <a:t>Bài 4: Một đoạn mạch gồm hai dây dẫn mắc nối tiếp, một dây bằng nikêlin dài 1m có tiết diện 1mm</a:t>
            </a:r>
            <a:r>
              <a:rPr lang="vi-VN" sz="2000" b="1" i="1" baseline="30000" dirty="0"/>
              <a:t>2</a:t>
            </a:r>
            <a:r>
              <a:rPr lang="vi-VN" sz="2000" b="1" i="1" dirty="0"/>
              <a:t> và dây kia bằng sắt dài 2m có tiết diện 0,5mm</a:t>
            </a:r>
            <a:r>
              <a:rPr lang="vi-VN" sz="2000" b="1" i="1" baseline="30000" dirty="0"/>
              <a:t>2</a:t>
            </a:r>
            <a:r>
              <a:rPr lang="vi-VN" sz="2000" b="1" i="1" dirty="0"/>
              <a:t> Khi cho dòng điện chạy qua đoạn mạch này trong cùng nột thời gian thì dây nào tỏa ra nhiều nhiệt lượng hơn.? Vì sao? Biết điện trở suất của Nikêlin là 0,40.10</a:t>
            </a:r>
            <a:r>
              <a:rPr lang="vi-VN" sz="2000" b="1" i="1" baseline="30000" dirty="0"/>
              <a:t>-6</a:t>
            </a:r>
            <a:r>
              <a:rPr lang="el-GR" sz="2000" b="1" i="1" dirty="0"/>
              <a:t>Ω</a:t>
            </a:r>
            <a:r>
              <a:rPr lang="vi-VN" sz="2000" b="1" i="1" dirty="0"/>
              <a:t>m và điện trở suất của sắt là 12,0.10</a:t>
            </a:r>
            <a:r>
              <a:rPr lang="vi-VN" sz="2000" b="1" i="1" baseline="30000" dirty="0"/>
              <a:t>-8</a:t>
            </a:r>
            <a:r>
              <a:rPr lang="el-GR" sz="2000" b="1" i="1" dirty="0"/>
              <a:t>Ω</a:t>
            </a:r>
            <a:r>
              <a:rPr lang="vi-VN" sz="2000" b="1" i="1" dirty="0"/>
              <a:t>m.</a:t>
            </a:r>
            <a:endParaRPr lang="en-US" sz="2000" b="1" i="1" dirty="0"/>
          </a:p>
        </p:txBody>
      </p:sp>
      <p:sp>
        <p:nvSpPr>
          <p:cNvPr id="113717" name="Text Box 53"/>
          <p:cNvSpPr txBox="1">
            <a:spLocks noChangeArrowheads="1"/>
          </p:cNvSpPr>
          <p:nvPr/>
        </p:nvSpPr>
        <p:spPr bwMode="auto">
          <a:xfrm>
            <a:off x="1124417" y="1588577"/>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i="1" u="sng" dirty="0">
                <a:solidFill>
                  <a:srgbClr val="0000CC"/>
                </a:solidFill>
                <a:latin typeface="Times New Roman" panose="02020603050405020304" pitchFamily="18" charset="0"/>
              </a:rPr>
              <a:t>Tóm tắt:</a:t>
            </a:r>
          </a:p>
        </p:txBody>
      </p:sp>
      <p:cxnSp>
        <p:nvCxnSpPr>
          <p:cNvPr id="4" name="Straight Connector 3"/>
          <p:cNvCxnSpPr/>
          <p:nvPr/>
        </p:nvCxnSpPr>
        <p:spPr>
          <a:xfrm flipH="1">
            <a:off x="3471025" y="1643287"/>
            <a:ext cx="37894" cy="5160145"/>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3418590" y="1533179"/>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i="1" u="sng" dirty="0">
                <a:solidFill>
                  <a:srgbClr val="0000CC"/>
                </a:solidFill>
                <a:latin typeface="Times New Roman" panose="02020603050405020304" pitchFamily="18" charset="0"/>
              </a:rPr>
              <a:t>Giải:</a:t>
            </a:r>
          </a:p>
        </p:txBody>
      </p:sp>
      <p:sp>
        <p:nvSpPr>
          <p:cNvPr id="9" name="Rectangle 6"/>
          <p:cNvSpPr>
            <a:spLocks noChangeArrowheads="1"/>
          </p:cNvSpPr>
          <p:nvPr/>
        </p:nvSpPr>
        <p:spPr bwMode="auto">
          <a:xfrm>
            <a:off x="9967354" y="211489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2400" b="0" i="0" u="none" strike="noStrike" cap="none" normalizeH="0" baseline="0" dirty="0">
                <a:ln>
                  <a:noFill/>
                </a:ln>
                <a:solidFill>
                  <a:schemeClr val="tx1"/>
                </a:solidFill>
                <a:effectLst/>
                <a:latin typeface="Arial" panose="020B0604020202020204" pitchFamily="34" charset="0"/>
              </a:rPr>
              <a:t/>
            </a:r>
            <a:br>
              <a:rPr kumimoji="0" lang="en-US" altLang="en-US" sz="124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p:nvPr/>
        </p:nvSpPr>
        <p:spPr>
          <a:xfrm>
            <a:off x="1124417" y="1947720"/>
            <a:ext cx="1779014" cy="323165"/>
          </a:xfrm>
          <a:prstGeom prst="rect">
            <a:avLst/>
          </a:prstGeom>
        </p:spPr>
        <p:txBody>
          <a:bodyPr wrap="square">
            <a:spAutoFit/>
          </a:bodyPr>
          <a:lstStyle/>
          <a:p>
            <a:pPr marL="30480" marR="30480">
              <a:lnSpc>
                <a:spcPts val="1800"/>
              </a:lnSpc>
              <a:spcAft>
                <a:spcPts val="1200"/>
              </a:spcAft>
            </a:pPr>
            <a:r>
              <a:rPr lang="nl-NL" dirty="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951374" y="1994844"/>
            <a:ext cx="2387600" cy="4659802"/>
          </a:xfrm>
          <a:prstGeom prst="rect">
            <a:avLst/>
          </a:prstGeom>
        </p:spPr>
        <p:txBody>
          <a:bodyPr wrap="square">
            <a:spAutoFit/>
          </a:bodyPr>
          <a:lstStyle/>
          <a:p>
            <a:pPr algn="just">
              <a:lnSpc>
                <a:spcPct val="150000"/>
              </a:lnSpc>
            </a:pPr>
            <a:r>
              <a:rPr lang="en-US" sz="2000" b="1" i="1" dirty="0">
                <a:solidFill>
                  <a:srgbClr val="7030A0"/>
                </a:solidFill>
                <a:effectLst/>
                <a:latin typeface="Open Sans"/>
              </a:rPr>
              <a:t>S</a:t>
            </a:r>
            <a:r>
              <a:rPr lang="en-US" sz="2000" b="1" i="1" baseline="-25000" dirty="0">
                <a:solidFill>
                  <a:srgbClr val="7030A0"/>
                </a:solidFill>
                <a:effectLst/>
                <a:latin typeface="Open Sans"/>
              </a:rPr>
              <a:t>1</a:t>
            </a:r>
            <a:r>
              <a:rPr lang="en-US" sz="2000" b="1" i="1" dirty="0">
                <a:solidFill>
                  <a:srgbClr val="7030A0"/>
                </a:solidFill>
                <a:effectLst/>
                <a:latin typeface="Open Sans"/>
              </a:rPr>
              <a:t> = 1mm</a:t>
            </a:r>
            <a:r>
              <a:rPr lang="en-US" sz="2000" b="1" i="1" baseline="30000" dirty="0">
                <a:solidFill>
                  <a:srgbClr val="7030A0"/>
                </a:solidFill>
                <a:effectLst/>
                <a:latin typeface="Open Sans"/>
              </a:rPr>
              <a:t>2</a:t>
            </a:r>
            <a:r>
              <a:rPr lang="en-US" sz="2000" b="1" i="1" dirty="0">
                <a:solidFill>
                  <a:srgbClr val="7030A0"/>
                </a:solidFill>
                <a:effectLst/>
                <a:latin typeface="Open Sans"/>
              </a:rPr>
              <a:t> </a:t>
            </a:r>
          </a:p>
          <a:p>
            <a:pPr algn="just">
              <a:lnSpc>
                <a:spcPct val="150000"/>
              </a:lnSpc>
            </a:pPr>
            <a:r>
              <a:rPr lang="en-US" sz="2000" b="1" i="1" dirty="0">
                <a:solidFill>
                  <a:srgbClr val="7030A0"/>
                </a:solidFill>
                <a:latin typeface="Open Sans"/>
              </a:rPr>
              <a:t>          </a:t>
            </a:r>
            <a:r>
              <a:rPr lang="en-US" sz="2000" b="1" i="1" dirty="0">
                <a:solidFill>
                  <a:srgbClr val="7030A0"/>
                </a:solidFill>
                <a:effectLst/>
                <a:latin typeface="Open Sans"/>
              </a:rPr>
              <a:t>= 1.10</a:t>
            </a:r>
            <a:r>
              <a:rPr lang="en-US" sz="2000" b="1" i="1" baseline="30000" dirty="0">
                <a:solidFill>
                  <a:srgbClr val="7030A0"/>
                </a:solidFill>
                <a:effectLst/>
                <a:latin typeface="Open Sans"/>
              </a:rPr>
              <a:t>-6</a:t>
            </a:r>
            <a:r>
              <a:rPr lang="en-US" sz="2000" b="1" i="1" dirty="0">
                <a:solidFill>
                  <a:srgbClr val="7030A0"/>
                </a:solidFill>
                <a:effectLst/>
                <a:latin typeface="Open Sans"/>
              </a:rPr>
              <a:t>m</a:t>
            </a:r>
            <a:r>
              <a:rPr lang="en-US" sz="2000" b="1" i="1" baseline="30000" dirty="0">
                <a:solidFill>
                  <a:srgbClr val="7030A0"/>
                </a:solidFill>
                <a:effectLst/>
                <a:latin typeface="Open Sans"/>
              </a:rPr>
              <a:t>2</a:t>
            </a:r>
            <a:endParaRPr lang="en-US" sz="2000" b="1" i="1" dirty="0">
              <a:solidFill>
                <a:srgbClr val="7030A0"/>
              </a:solidFill>
              <a:latin typeface="Open Sans"/>
            </a:endParaRPr>
          </a:p>
          <a:p>
            <a:pPr algn="just">
              <a:lnSpc>
                <a:spcPct val="150000"/>
              </a:lnSpc>
            </a:pPr>
            <a:r>
              <a:rPr lang="en-US" sz="2000" b="1" i="1" dirty="0">
                <a:solidFill>
                  <a:srgbClr val="7030A0"/>
                </a:solidFill>
                <a:effectLst/>
                <a:latin typeface="Open Sans"/>
              </a:rPr>
              <a:t>l</a:t>
            </a:r>
            <a:r>
              <a:rPr lang="en-US" sz="2000" b="1" i="1" baseline="-25000" dirty="0">
                <a:solidFill>
                  <a:srgbClr val="7030A0"/>
                </a:solidFill>
                <a:effectLst/>
                <a:latin typeface="Open Sans"/>
              </a:rPr>
              <a:t>1</a:t>
            </a:r>
            <a:r>
              <a:rPr lang="en-US" sz="2000" b="1" i="1" dirty="0">
                <a:solidFill>
                  <a:srgbClr val="7030A0"/>
                </a:solidFill>
                <a:effectLst/>
                <a:latin typeface="Open Sans"/>
              </a:rPr>
              <a:t> = 1m</a:t>
            </a:r>
          </a:p>
          <a:p>
            <a:pPr algn="just">
              <a:lnSpc>
                <a:spcPct val="150000"/>
              </a:lnSpc>
            </a:pPr>
            <a:r>
              <a:rPr lang="el-GR" sz="2000" b="1" i="1" dirty="0">
                <a:solidFill>
                  <a:srgbClr val="7030A0"/>
                </a:solidFill>
                <a:effectLst/>
                <a:latin typeface="Open Sans"/>
              </a:rPr>
              <a:t>ρ</a:t>
            </a:r>
            <a:r>
              <a:rPr lang="el-GR" sz="2000" b="1" i="1" baseline="-25000" dirty="0">
                <a:solidFill>
                  <a:srgbClr val="7030A0"/>
                </a:solidFill>
                <a:effectLst/>
                <a:latin typeface="Open Sans"/>
              </a:rPr>
              <a:t>1</a:t>
            </a:r>
            <a:r>
              <a:rPr lang="el-GR" sz="2000" b="1" i="1" dirty="0">
                <a:solidFill>
                  <a:srgbClr val="7030A0"/>
                </a:solidFill>
                <a:effectLst/>
                <a:latin typeface="Open Sans"/>
              </a:rPr>
              <a:t> = 0,40.10</a:t>
            </a:r>
            <a:r>
              <a:rPr lang="el-GR" sz="2000" b="1" i="1" baseline="30000" dirty="0">
                <a:solidFill>
                  <a:srgbClr val="7030A0"/>
                </a:solidFill>
                <a:effectLst/>
                <a:latin typeface="Open Sans"/>
              </a:rPr>
              <a:t>-6</a:t>
            </a:r>
            <a:r>
              <a:rPr lang="el-GR" sz="2000" b="1" i="1" dirty="0">
                <a:solidFill>
                  <a:srgbClr val="7030A0"/>
                </a:solidFill>
                <a:effectLst/>
                <a:latin typeface="Open Sans"/>
              </a:rPr>
              <a:t>Ω.</a:t>
            </a:r>
            <a:r>
              <a:rPr lang="en-US" sz="2000" b="1" i="1" dirty="0">
                <a:solidFill>
                  <a:srgbClr val="7030A0"/>
                </a:solidFill>
                <a:effectLst/>
                <a:latin typeface="Open Sans"/>
              </a:rPr>
              <a:t>m</a:t>
            </a:r>
          </a:p>
          <a:p>
            <a:pPr algn="just">
              <a:lnSpc>
                <a:spcPct val="150000"/>
              </a:lnSpc>
            </a:pPr>
            <a:r>
              <a:rPr lang="en-US" sz="2000" b="1" i="1" dirty="0">
                <a:solidFill>
                  <a:srgbClr val="7030A0"/>
                </a:solidFill>
                <a:effectLst/>
                <a:latin typeface="Open Sans"/>
              </a:rPr>
              <a:t>S</a:t>
            </a:r>
            <a:r>
              <a:rPr lang="en-US" sz="2000" b="1" i="1" baseline="-25000" dirty="0">
                <a:solidFill>
                  <a:srgbClr val="7030A0"/>
                </a:solidFill>
                <a:effectLst/>
                <a:latin typeface="Open Sans"/>
              </a:rPr>
              <a:t>2</a:t>
            </a:r>
            <a:r>
              <a:rPr lang="en-US" sz="2000" b="1" i="1" dirty="0">
                <a:solidFill>
                  <a:srgbClr val="7030A0"/>
                </a:solidFill>
                <a:effectLst/>
                <a:latin typeface="Open Sans"/>
              </a:rPr>
              <a:t> = 0,5mm</a:t>
            </a:r>
            <a:r>
              <a:rPr lang="en-US" sz="2000" b="1" i="1" baseline="30000" dirty="0">
                <a:solidFill>
                  <a:srgbClr val="7030A0"/>
                </a:solidFill>
                <a:effectLst/>
                <a:latin typeface="Open Sans"/>
              </a:rPr>
              <a:t>2</a:t>
            </a:r>
          </a:p>
          <a:p>
            <a:pPr algn="just">
              <a:lnSpc>
                <a:spcPct val="150000"/>
              </a:lnSpc>
            </a:pPr>
            <a:r>
              <a:rPr lang="en-US" sz="2000" b="1" i="1" dirty="0">
                <a:solidFill>
                  <a:srgbClr val="7030A0"/>
                </a:solidFill>
                <a:effectLst/>
                <a:latin typeface="Open Sans"/>
              </a:rPr>
              <a:t>     = 0,5.10</a:t>
            </a:r>
            <a:r>
              <a:rPr lang="en-US" sz="2000" b="1" i="1" baseline="30000" dirty="0">
                <a:solidFill>
                  <a:srgbClr val="7030A0"/>
                </a:solidFill>
                <a:effectLst/>
                <a:latin typeface="Open Sans"/>
              </a:rPr>
              <a:t>-6</a:t>
            </a:r>
            <a:r>
              <a:rPr lang="en-US" sz="2000" b="1" i="1" dirty="0">
                <a:solidFill>
                  <a:srgbClr val="7030A0"/>
                </a:solidFill>
                <a:effectLst/>
                <a:latin typeface="Open Sans"/>
              </a:rPr>
              <a:t>m</a:t>
            </a:r>
            <a:r>
              <a:rPr lang="en-US" sz="2000" b="1" i="1" baseline="30000" dirty="0">
                <a:solidFill>
                  <a:srgbClr val="7030A0"/>
                </a:solidFill>
                <a:effectLst/>
                <a:latin typeface="Open Sans"/>
              </a:rPr>
              <a:t>2</a:t>
            </a:r>
            <a:endParaRPr lang="en-US" sz="2000" b="1" i="1" baseline="30000" dirty="0">
              <a:solidFill>
                <a:srgbClr val="7030A0"/>
              </a:solidFill>
              <a:latin typeface="Open Sans"/>
            </a:endParaRPr>
          </a:p>
          <a:p>
            <a:pPr algn="just">
              <a:lnSpc>
                <a:spcPct val="150000"/>
              </a:lnSpc>
            </a:pPr>
            <a:r>
              <a:rPr lang="en-US" sz="2000" b="1" i="1" dirty="0">
                <a:solidFill>
                  <a:srgbClr val="7030A0"/>
                </a:solidFill>
                <a:effectLst/>
                <a:latin typeface="Open Sans"/>
              </a:rPr>
              <a:t>l</a:t>
            </a:r>
            <a:r>
              <a:rPr lang="en-US" sz="2000" b="1" i="1" baseline="-25000" dirty="0">
                <a:solidFill>
                  <a:srgbClr val="7030A0"/>
                </a:solidFill>
                <a:effectLst/>
                <a:latin typeface="Open Sans"/>
              </a:rPr>
              <a:t>2</a:t>
            </a:r>
            <a:r>
              <a:rPr lang="en-US" sz="2000" b="1" i="1" dirty="0">
                <a:solidFill>
                  <a:srgbClr val="7030A0"/>
                </a:solidFill>
                <a:effectLst/>
                <a:latin typeface="Open Sans"/>
              </a:rPr>
              <a:t> = 2m</a:t>
            </a:r>
          </a:p>
          <a:p>
            <a:pPr algn="just">
              <a:lnSpc>
                <a:spcPct val="150000"/>
              </a:lnSpc>
            </a:pPr>
            <a:r>
              <a:rPr lang="el-GR" sz="2000" b="1" i="1" dirty="0">
                <a:solidFill>
                  <a:srgbClr val="7030A0"/>
                </a:solidFill>
                <a:effectLst/>
                <a:latin typeface="Open Sans"/>
              </a:rPr>
              <a:t>ρ</a:t>
            </a:r>
            <a:r>
              <a:rPr lang="el-GR" sz="2000" b="1" i="1" baseline="-25000" dirty="0">
                <a:solidFill>
                  <a:srgbClr val="7030A0"/>
                </a:solidFill>
                <a:effectLst/>
                <a:latin typeface="Open Sans"/>
              </a:rPr>
              <a:t>2</a:t>
            </a:r>
            <a:r>
              <a:rPr lang="el-GR" sz="2000" b="1" i="1" dirty="0">
                <a:solidFill>
                  <a:srgbClr val="7030A0"/>
                </a:solidFill>
                <a:effectLst/>
                <a:latin typeface="Open Sans"/>
              </a:rPr>
              <a:t> = 12.10</a:t>
            </a:r>
            <a:r>
              <a:rPr lang="el-GR" sz="2000" b="1" i="1" baseline="30000" dirty="0">
                <a:solidFill>
                  <a:srgbClr val="7030A0"/>
                </a:solidFill>
                <a:effectLst/>
                <a:latin typeface="Open Sans"/>
              </a:rPr>
              <a:t>-8</a:t>
            </a:r>
            <a:r>
              <a:rPr lang="el-GR" sz="2000" b="1" i="1" dirty="0">
                <a:solidFill>
                  <a:srgbClr val="7030A0"/>
                </a:solidFill>
                <a:effectLst/>
                <a:latin typeface="Open Sans"/>
              </a:rPr>
              <a:t>Ω.</a:t>
            </a:r>
            <a:r>
              <a:rPr lang="en-US" sz="2000" b="1" i="1" dirty="0">
                <a:solidFill>
                  <a:srgbClr val="7030A0"/>
                </a:solidFill>
                <a:effectLst/>
                <a:latin typeface="Open Sans"/>
              </a:rPr>
              <a:t>m</a:t>
            </a:r>
          </a:p>
          <a:p>
            <a:pPr algn="just">
              <a:lnSpc>
                <a:spcPct val="150000"/>
              </a:lnSpc>
            </a:pPr>
            <a:r>
              <a:rPr lang="en-US" sz="2000" b="1" i="1" dirty="0">
                <a:solidFill>
                  <a:srgbClr val="7030A0"/>
                </a:solidFill>
                <a:effectLst/>
                <a:latin typeface="Open Sans"/>
              </a:rPr>
              <a:t>R</a:t>
            </a:r>
            <a:r>
              <a:rPr lang="en-US" sz="2000" b="1" i="1" baseline="-25000" dirty="0">
                <a:solidFill>
                  <a:srgbClr val="7030A0"/>
                </a:solidFill>
                <a:effectLst/>
                <a:latin typeface="Open Sans"/>
              </a:rPr>
              <a:t>1</a:t>
            </a:r>
            <a:r>
              <a:rPr lang="en-US" sz="2000" b="1" i="1" dirty="0">
                <a:solidFill>
                  <a:srgbClr val="7030A0"/>
                </a:solidFill>
                <a:effectLst/>
                <a:latin typeface="Open Sans"/>
              </a:rPr>
              <a:t> </a:t>
            </a:r>
            <a:r>
              <a:rPr lang="en-US" sz="2000" b="1" i="1" dirty="0" err="1">
                <a:solidFill>
                  <a:srgbClr val="7030A0"/>
                </a:solidFill>
                <a:effectLst/>
                <a:latin typeface="Open Sans"/>
              </a:rPr>
              <a:t>nt</a:t>
            </a:r>
            <a:r>
              <a:rPr lang="en-US" sz="2000" b="1" i="1" dirty="0">
                <a:solidFill>
                  <a:srgbClr val="7030A0"/>
                </a:solidFill>
                <a:effectLst/>
                <a:latin typeface="Open Sans"/>
              </a:rPr>
              <a:t> R</a:t>
            </a:r>
            <a:r>
              <a:rPr lang="en-US" sz="2000" b="1" i="1" baseline="-25000" dirty="0">
                <a:solidFill>
                  <a:srgbClr val="7030A0"/>
                </a:solidFill>
                <a:effectLst/>
                <a:latin typeface="Open Sans"/>
              </a:rPr>
              <a:t>2</a:t>
            </a:r>
            <a:r>
              <a:rPr lang="en-US" sz="2000" b="1" i="1" dirty="0">
                <a:solidFill>
                  <a:srgbClr val="7030A0"/>
                </a:solidFill>
                <a:effectLst/>
                <a:latin typeface="Open Sans"/>
              </a:rPr>
              <a:t> </a:t>
            </a:r>
          </a:p>
          <a:p>
            <a:pPr algn="just">
              <a:lnSpc>
                <a:spcPct val="150000"/>
              </a:lnSpc>
            </a:pPr>
            <a:r>
              <a:rPr lang="en-US" sz="2000" b="1" i="1" dirty="0">
                <a:solidFill>
                  <a:srgbClr val="7030A0"/>
                </a:solidFill>
                <a:effectLst/>
                <a:latin typeface="Open Sans"/>
              </a:rPr>
              <a:t>So </a:t>
            </a:r>
            <a:r>
              <a:rPr lang="en-US" sz="2000" b="1" i="1" dirty="0" err="1">
                <a:solidFill>
                  <a:srgbClr val="7030A0"/>
                </a:solidFill>
                <a:effectLst/>
                <a:latin typeface="Open Sans"/>
              </a:rPr>
              <a:t>sánh</a:t>
            </a:r>
            <a:r>
              <a:rPr lang="en-US" sz="2000" b="1" i="1" dirty="0">
                <a:solidFill>
                  <a:srgbClr val="7030A0"/>
                </a:solidFill>
                <a:effectLst/>
                <a:latin typeface="Open Sans"/>
              </a:rPr>
              <a:t> Q</a:t>
            </a:r>
            <a:r>
              <a:rPr lang="en-US" sz="2000" b="1" i="1" baseline="-25000" dirty="0">
                <a:solidFill>
                  <a:srgbClr val="7030A0"/>
                </a:solidFill>
                <a:effectLst/>
                <a:latin typeface="Open Sans"/>
              </a:rPr>
              <a:t>1</a:t>
            </a:r>
            <a:r>
              <a:rPr lang="en-US" sz="2000" b="1" i="1" dirty="0">
                <a:solidFill>
                  <a:srgbClr val="7030A0"/>
                </a:solidFill>
                <a:effectLst/>
                <a:latin typeface="Open Sans"/>
              </a:rPr>
              <a:t> </a:t>
            </a:r>
            <a:r>
              <a:rPr lang="en-US" sz="2000" b="1" i="1" dirty="0" err="1">
                <a:solidFill>
                  <a:srgbClr val="7030A0"/>
                </a:solidFill>
                <a:effectLst/>
                <a:latin typeface="Open Sans"/>
              </a:rPr>
              <a:t>và</a:t>
            </a:r>
            <a:r>
              <a:rPr lang="en-US" sz="2000" b="1" i="1" dirty="0">
                <a:solidFill>
                  <a:srgbClr val="7030A0"/>
                </a:solidFill>
                <a:effectLst/>
                <a:latin typeface="Open Sans"/>
              </a:rPr>
              <a:t> Q</a:t>
            </a:r>
            <a:r>
              <a:rPr lang="en-US" sz="2000" b="1" i="1" baseline="-25000" dirty="0">
                <a:solidFill>
                  <a:srgbClr val="7030A0"/>
                </a:solidFill>
                <a:effectLst/>
                <a:latin typeface="Open Sans"/>
              </a:rPr>
              <a:t>2</a:t>
            </a:r>
            <a:r>
              <a:rPr lang="en-US" sz="2000" b="1" i="1" dirty="0">
                <a:solidFill>
                  <a:srgbClr val="7030A0"/>
                </a:solidFill>
                <a:effectLst/>
                <a:latin typeface="Open Sans"/>
              </a:rPr>
              <a:t>?</a:t>
            </a:r>
          </a:p>
        </p:txBody>
      </p:sp>
      <p:pic>
        <p:nvPicPr>
          <p:cNvPr id="3074" name="Picture 2" descr="Giải bài tập Vật lý lớp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0395" y="2129858"/>
            <a:ext cx="3048000" cy="55245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Giải bài tập Vật lý lớp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4566" y="2946856"/>
            <a:ext cx="3276600" cy="552450"/>
          </a:xfrm>
          <a:prstGeom prst="rect">
            <a:avLst/>
          </a:prstGeom>
          <a:noFill/>
          <a:extLst>
            <a:ext uri="{909E8E84-426E-40DD-AFC4-6F175D3DCCD1}">
              <a14:hiddenFill xmlns:a14="http://schemas.microsoft.com/office/drawing/2010/main">
                <a:solidFill>
                  <a:srgbClr val="FFFFFF"/>
                </a:solidFill>
              </a14:hiddenFill>
            </a:ext>
          </a:extLst>
        </p:spPr>
      </p:pic>
      <p:sp>
        <p:nvSpPr>
          <p:cNvPr id="15" name="Hộp Văn bản 14">
            <a:extLst>
              <a:ext uri="{FF2B5EF4-FFF2-40B4-BE49-F238E27FC236}">
                <a16:creationId xmlns:a16="http://schemas.microsoft.com/office/drawing/2014/main" id="{EDE60854-698A-4CF1-B6A1-7E1EDDF836EA}"/>
              </a:ext>
            </a:extLst>
          </p:cNvPr>
          <p:cNvSpPr txBox="1"/>
          <p:nvPr/>
        </p:nvSpPr>
        <p:spPr>
          <a:xfrm>
            <a:off x="3378598" y="2175069"/>
            <a:ext cx="3276600" cy="369332"/>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1" i="1" u="none" strike="noStrike" cap="none" normalizeH="0" baseline="0" dirty="0" err="1">
                <a:ln>
                  <a:noFill/>
                </a:ln>
                <a:solidFill>
                  <a:srgbClr val="7030A0"/>
                </a:solidFill>
                <a:effectLst/>
                <a:latin typeface="Open Sans"/>
              </a:rPr>
              <a:t>Điện</a:t>
            </a:r>
            <a:r>
              <a:rPr kumimoji="0" lang="en-US" altLang="en-US" sz="1800" b="1" i="1" u="none" strike="noStrike" cap="none" normalizeH="0" baseline="0" dirty="0">
                <a:ln>
                  <a:noFill/>
                </a:ln>
                <a:solidFill>
                  <a:srgbClr val="7030A0"/>
                </a:solidFill>
                <a:effectLst/>
                <a:latin typeface="Open Sans"/>
              </a:rPr>
              <a:t> </a:t>
            </a:r>
            <a:r>
              <a:rPr kumimoji="0" lang="en-US" altLang="en-US" sz="1800" b="1" i="1" u="none" strike="noStrike" cap="none" normalizeH="0" baseline="0" dirty="0" err="1">
                <a:ln>
                  <a:noFill/>
                </a:ln>
                <a:solidFill>
                  <a:srgbClr val="7030A0"/>
                </a:solidFill>
                <a:effectLst/>
                <a:latin typeface="Open Sans"/>
              </a:rPr>
              <a:t>trở</a:t>
            </a:r>
            <a:r>
              <a:rPr kumimoji="0" lang="en-US" altLang="en-US" sz="1800" b="1" i="1" u="none" strike="noStrike" cap="none" normalizeH="0" baseline="0" dirty="0">
                <a:ln>
                  <a:noFill/>
                </a:ln>
                <a:solidFill>
                  <a:srgbClr val="7030A0"/>
                </a:solidFill>
                <a:effectLst/>
                <a:latin typeface="Open Sans"/>
              </a:rPr>
              <a:t> </a:t>
            </a:r>
            <a:r>
              <a:rPr kumimoji="0" lang="en-US" altLang="en-US" sz="1800" b="1" i="1" u="none" strike="noStrike" cap="none" normalizeH="0" baseline="0" dirty="0" err="1">
                <a:ln>
                  <a:noFill/>
                </a:ln>
                <a:solidFill>
                  <a:srgbClr val="7030A0"/>
                </a:solidFill>
                <a:effectLst/>
                <a:latin typeface="Open Sans"/>
              </a:rPr>
              <a:t>của</a:t>
            </a:r>
            <a:r>
              <a:rPr kumimoji="0" lang="en-US" altLang="en-US" sz="1800" b="1" i="1" u="none" strike="noStrike" cap="none" normalizeH="0" baseline="0" dirty="0">
                <a:ln>
                  <a:noFill/>
                </a:ln>
                <a:solidFill>
                  <a:srgbClr val="7030A0"/>
                </a:solidFill>
                <a:effectLst/>
                <a:latin typeface="Open Sans"/>
              </a:rPr>
              <a:t> </a:t>
            </a:r>
            <a:r>
              <a:rPr kumimoji="0" lang="en-US" altLang="en-US" sz="1800" b="1" i="1" u="none" strike="noStrike" cap="none" normalizeH="0" baseline="0" dirty="0" err="1">
                <a:ln>
                  <a:noFill/>
                </a:ln>
                <a:solidFill>
                  <a:srgbClr val="7030A0"/>
                </a:solidFill>
                <a:effectLst/>
                <a:latin typeface="Open Sans"/>
              </a:rPr>
              <a:t>dây</a:t>
            </a:r>
            <a:r>
              <a:rPr kumimoji="0" lang="en-US" altLang="en-US" sz="1800" b="1" i="1" u="none" strike="noStrike" cap="none" normalizeH="0" baseline="0" dirty="0">
                <a:ln>
                  <a:noFill/>
                </a:ln>
                <a:solidFill>
                  <a:srgbClr val="7030A0"/>
                </a:solidFill>
                <a:effectLst/>
                <a:latin typeface="Open Sans"/>
              </a:rPr>
              <a:t> </a:t>
            </a:r>
            <a:r>
              <a:rPr kumimoji="0" lang="en-US" altLang="en-US" sz="1800" b="1" i="1" u="none" strike="noStrike" cap="none" normalizeH="0" baseline="0" dirty="0" err="1">
                <a:ln>
                  <a:noFill/>
                </a:ln>
                <a:solidFill>
                  <a:srgbClr val="7030A0"/>
                </a:solidFill>
                <a:effectLst/>
                <a:latin typeface="Open Sans"/>
              </a:rPr>
              <a:t>nikelin</a:t>
            </a:r>
            <a:r>
              <a:rPr kumimoji="0" lang="en-US" altLang="en-US" sz="1800" b="1" i="1" u="none" strike="noStrike" cap="none" normalizeH="0" baseline="0" dirty="0">
                <a:ln>
                  <a:noFill/>
                </a:ln>
                <a:solidFill>
                  <a:srgbClr val="7030A0"/>
                </a:solidFill>
                <a:effectLst/>
                <a:latin typeface="Open Sans"/>
              </a:rPr>
              <a:t> </a:t>
            </a:r>
            <a:r>
              <a:rPr kumimoji="0" lang="en-US" altLang="en-US" sz="1800" b="1" i="1" u="none" strike="noStrike" cap="none" normalizeH="0" baseline="0" dirty="0" err="1">
                <a:ln>
                  <a:noFill/>
                </a:ln>
                <a:solidFill>
                  <a:srgbClr val="7030A0"/>
                </a:solidFill>
                <a:effectLst/>
                <a:latin typeface="Open Sans"/>
              </a:rPr>
              <a:t>là</a:t>
            </a:r>
            <a:r>
              <a:rPr kumimoji="0" lang="en-US" altLang="en-US" sz="1800" b="1" i="1" u="none" strike="noStrike" cap="none" normalizeH="0" baseline="0" dirty="0">
                <a:ln>
                  <a:noFill/>
                </a:ln>
                <a:solidFill>
                  <a:srgbClr val="7030A0"/>
                </a:solidFill>
                <a:effectLst/>
                <a:latin typeface="Open Sans"/>
              </a:rPr>
              <a:t>:</a:t>
            </a:r>
            <a:endParaRPr kumimoji="0" lang="en-US" altLang="en-US" sz="1400" b="1" i="1" u="none" strike="noStrike" cap="none" normalizeH="0" baseline="0" dirty="0">
              <a:ln>
                <a:noFill/>
              </a:ln>
              <a:solidFill>
                <a:srgbClr val="7030A0"/>
              </a:solidFill>
              <a:effectLst/>
            </a:endParaRPr>
          </a:p>
        </p:txBody>
      </p:sp>
      <p:sp>
        <p:nvSpPr>
          <p:cNvPr id="17" name="Hộp Văn bản 16">
            <a:extLst>
              <a:ext uri="{FF2B5EF4-FFF2-40B4-BE49-F238E27FC236}">
                <a16:creationId xmlns:a16="http://schemas.microsoft.com/office/drawing/2014/main" id="{522B54A1-DA08-443D-AFF1-92B2B32F9384}"/>
              </a:ext>
            </a:extLst>
          </p:cNvPr>
          <p:cNvSpPr txBox="1"/>
          <p:nvPr/>
        </p:nvSpPr>
        <p:spPr>
          <a:xfrm>
            <a:off x="3420624" y="2946856"/>
            <a:ext cx="4029132" cy="400110"/>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rgbClr val="7030A0"/>
                </a:solidFill>
                <a:effectLst/>
                <a:latin typeface="Open Sans"/>
              </a:rPr>
              <a:t>Điện</a:t>
            </a:r>
            <a:r>
              <a:rPr kumimoji="0" lang="en-US" altLang="en-US" sz="2000" b="1" i="0" u="none" strike="noStrike" cap="none" normalizeH="0" baseline="0" dirty="0">
                <a:ln>
                  <a:noFill/>
                </a:ln>
                <a:solidFill>
                  <a:srgbClr val="7030A0"/>
                </a:solidFill>
                <a:effectLst/>
                <a:latin typeface="Open Sans"/>
              </a:rPr>
              <a:t> </a:t>
            </a:r>
            <a:r>
              <a:rPr kumimoji="0" lang="en-US" altLang="en-US" sz="2000" b="1" i="0" u="none" strike="noStrike" cap="none" normalizeH="0" baseline="0" dirty="0" err="1">
                <a:ln>
                  <a:noFill/>
                </a:ln>
                <a:solidFill>
                  <a:srgbClr val="7030A0"/>
                </a:solidFill>
                <a:effectLst/>
                <a:latin typeface="Open Sans"/>
              </a:rPr>
              <a:t>trở</a:t>
            </a:r>
            <a:r>
              <a:rPr kumimoji="0" lang="en-US" altLang="en-US" sz="2000" b="1" i="0" u="none" strike="noStrike" cap="none" normalizeH="0" baseline="0" dirty="0">
                <a:ln>
                  <a:noFill/>
                </a:ln>
                <a:solidFill>
                  <a:srgbClr val="7030A0"/>
                </a:solidFill>
                <a:effectLst/>
                <a:latin typeface="Open Sans"/>
              </a:rPr>
              <a:t> </a:t>
            </a:r>
            <a:r>
              <a:rPr kumimoji="0" lang="en-US" altLang="en-US" sz="2000" b="1" i="0" u="none" strike="noStrike" cap="none" normalizeH="0" baseline="0" dirty="0" err="1">
                <a:ln>
                  <a:noFill/>
                </a:ln>
                <a:solidFill>
                  <a:srgbClr val="7030A0"/>
                </a:solidFill>
                <a:effectLst/>
                <a:latin typeface="Open Sans"/>
              </a:rPr>
              <a:t>của</a:t>
            </a:r>
            <a:r>
              <a:rPr kumimoji="0" lang="en-US" altLang="en-US" sz="2000" b="1" i="0" u="none" strike="noStrike" cap="none" normalizeH="0" baseline="0" dirty="0">
                <a:ln>
                  <a:noFill/>
                </a:ln>
                <a:solidFill>
                  <a:srgbClr val="7030A0"/>
                </a:solidFill>
                <a:effectLst/>
                <a:latin typeface="Open Sans"/>
              </a:rPr>
              <a:t> </a:t>
            </a:r>
            <a:r>
              <a:rPr kumimoji="0" lang="en-US" altLang="en-US" sz="2000" b="1" i="0" u="none" strike="noStrike" cap="none" normalizeH="0" baseline="0" dirty="0" err="1">
                <a:ln>
                  <a:noFill/>
                </a:ln>
                <a:solidFill>
                  <a:srgbClr val="7030A0"/>
                </a:solidFill>
                <a:effectLst/>
                <a:latin typeface="Open Sans"/>
              </a:rPr>
              <a:t>dây</a:t>
            </a:r>
            <a:r>
              <a:rPr kumimoji="0" lang="en-US" altLang="en-US" sz="2000" b="1" i="0" u="none" strike="noStrike" cap="none" normalizeH="0" baseline="0" dirty="0">
                <a:ln>
                  <a:noFill/>
                </a:ln>
                <a:solidFill>
                  <a:srgbClr val="7030A0"/>
                </a:solidFill>
                <a:effectLst/>
                <a:latin typeface="Open Sans"/>
              </a:rPr>
              <a:t> </a:t>
            </a:r>
            <a:r>
              <a:rPr kumimoji="0" lang="en-US" altLang="en-US" sz="2000" b="1" i="0" u="none" strike="noStrike" cap="none" normalizeH="0" baseline="0" dirty="0" err="1">
                <a:ln>
                  <a:noFill/>
                </a:ln>
                <a:solidFill>
                  <a:srgbClr val="7030A0"/>
                </a:solidFill>
                <a:effectLst/>
                <a:latin typeface="Open Sans"/>
              </a:rPr>
              <a:t>sắt</a:t>
            </a:r>
            <a:r>
              <a:rPr kumimoji="0" lang="en-US" altLang="en-US" sz="2000" b="1" i="0" u="none" strike="noStrike" cap="none" normalizeH="0" baseline="0" dirty="0">
                <a:ln>
                  <a:noFill/>
                </a:ln>
                <a:solidFill>
                  <a:srgbClr val="7030A0"/>
                </a:solidFill>
                <a:effectLst/>
                <a:latin typeface="Open Sans"/>
              </a:rPr>
              <a:t> </a:t>
            </a:r>
            <a:r>
              <a:rPr kumimoji="0" lang="en-US" altLang="en-US" sz="2000" b="1" i="0" u="none" strike="noStrike" cap="none" normalizeH="0" baseline="0" dirty="0" err="1">
                <a:ln>
                  <a:noFill/>
                </a:ln>
                <a:solidFill>
                  <a:srgbClr val="7030A0"/>
                </a:solidFill>
                <a:effectLst/>
                <a:latin typeface="Open Sans"/>
              </a:rPr>
              <a:t>là</a:t>
            </a:r>
            <a:r>
              <a:rPr kumimoji="0" lang="en-US" altLang="en-US" sz="2000" b="1" i="0" u="none" strike="noStrike" cap="none" normalizeH="0" baseline="0" dirty="0">
                <a:ln>
                  <a:noFill/>
                </a:ln>
                <a:solidFill>
                  <a:srgbClr val="7030A0"/>
                </a:solidFill>
                <a:effectLst/>
                <a:latin typeface="Open Sans"/>
              </a:rPr>
              <a:t>:</a:t>
            </a:r>
            <a:endParaRPr kumimoji="0" lang="en-US" altLang="en-US" sz="2000" b="1" i="0" u="none" strike="noStrike" cap="none" normalizeH="0" baseline="0" dirty="0">
              <a:ln>
                <a:noFill/>
              </a:ln>
              <a:solidFill>
                <a:srgbClr val="7030A0"/>
              </a:solidFill>
              <a:effectLst/>
            </a:endParaRPr>
          </a:p>
        </p:txBody>
      </p:sp>
      <p:sp>
        <p:nvSpPr>
          <p:cNvPr id="21" name="Hộp Văn bản 20">
            <a:extLst>
              <a:ext uri="{FF2B5EF4-FFF2-40B4-BE49-F238E27FC236}">
                <a16:creationId xmlns:a16="http://schemas.microsoft.com/office/drawing/2014/main" id="{76F0468F-E778-4EF1-A4E1-DE4113BA91DF}"/>
              </a:ext>
            </a:extLst>
          </p:cNvPr>
          <p:cNvSpPr txBox="1"/>
          <p:nvPr/>
        </p:nvSpPr>
        <p:spPr>
          <a:xfrm>
            <a:off x="3543029" y="3525000"/>
            <a:ext cx="5757349" cy="1756250"/>
          </a:xfrm>
          <a:prstGeom prst="rect">
            <a:avLst/>
          </a:prstGeom>
          <a:noFill/>
        </p:spPr>
        <p:txBody>
          <a:bodyPr wrap="square">
            <a:spAutoFit/>
          </a:bodyPr>
          <a:lstStyle/>
          <a:p>
            <a:pPr algn="just">
              <a:lnSpc>
                <a:spcPct val="150000"/>
              </a:lnSpc>
            </a:pPr>
            <a:r>
              <a:rPr lang="en-US" b="1" dirty="0">
                <a:solidFill>
                  <a:srgbClr val="7030A0"/>
                </a:solidFill>
                <a:effectLst/>
                <a:latin typeface="Open Sans"/>
              </a:rPr>
              <a:t>R</a:t>
            </a:r>
            <a:r>
              <a:rPr lang="en-US" b="1" baseline="-25000" dirty="0">
                <a:solidFill>
                  <a:srgbClr val="7030A0"/>
                </a:solidFill>
                <a:effectLst/>
                <a:latin typeface="Open Sans"/>
              </a:rPr>
              <a:t>1</a:t>
            </a:r>
            <a:r>
              <a:rPr lang="en-US" b="1" dirty="0">
                <a:solidFill>
                  <a:srgbClr val="7030A0"/>
                </a:solidFill>
                <a:effectLst/>
                <a:latin typeface="Open Sans"/>
              </a:rPr>
              <a:t> </a:t>
            </a:r>
            <a:r>
              <a:rPr lang="en-US" b="1" dirty="0" err="1">
                <a:solidFill>
                  <a:srgbClr val="7030A0"/>
                </a:solidFill>
                <a:effectLst/>
                <a:latin typeface="Open Sans"/>
              </a:rPr>
              <a:t>nt</a:t>
            </a:r>
            <a:r>
              <a:rPr lang="en-US" b="1" dirty="0">
                <a:solidFill>
                  <a:srgbClr val="7030A0"/>
                </a:solidFill>
                <a:effectLst/>
                <a:latin typeface="Open Sans"/>
              </a:rPr>
              <a:t> R</a:t>
            </a:r>
            <a:r>
              <a:rPr lang="en-US" b="1" baseline="-25000" dirty="0">
                <a:solidFill>
                  <a:srgbClr val="7030A0"/>
                </a:solidFill>
                <a:effectLst/>
                <a:latin typeface="Open Sans"/>
              </a:rPr>
              <a:t>2</a:t>
            </a:r>
            <a:r>
              <a:rPr lang="en-US" b="1" dirty="0">
                <a:solidFill>
                  <a:srgbClr val="7030A0"/>
                </a:solidFill>
                <a:effectLst/>
                <a:latin typeface="Open Sans"/>
              </a:rPr>
              <a:t> =&gt; </a:t>
            </a:r>
            <a:r>
              <a:rPr kumimoji="0" lang="en-US" altLang="en-US" b="1" u="none" strike="noStrike" cap="none" normalizeH="0" baseline="0" dirty="0">
                <a:ln>
                  <a:noFill/>
                </a:ln>
                <a:solidFill>
                  <a:srgbClr val="7030A0"/>
                </a:solidFill>
                <a:effectLst/>
                <a:latin typeface="Open Sans"/>
              </a:rPr>
              <a:t>I</a:t>
            </a:r>
            <a:r>
              <a:rPr kumimoji="0" lang="en-US" altLang="en-US" b="1" u="none" strike="noStrike" cap="none" normalizeH="0" baseline="-30000" dirty="0">
                <a:ln>
                  <a:noFill/>
                </a:ln>
                <a:solidFill>
                  <a:srgbClr val="7030A0"/>
                </a:solidFill>
                <a:effectLst/>
                <a:latin typeface="Open Sans"/>
              </a:rPr>
              <a:t>1</a:t>
            </a:r>
            <a:r>
              <a:rPr kumimoji="0" lang="en-US" altLang="en-US" b="1" u="none" strike="noStrike" cap="none" normalizeH="0" baseline="0" dirty="0">
                <a:ln>
                  <a:noFill/>
                </a:ln>
                <a:solidFill>
                  <a:srgbClr val="7030A0"/>
                </a:solidFill>
                <a:effectLst/>
                <a:latin typeface="Open Sans"/>
              </a:rPr>
              <a:t> = I</a:t>
            </a:r>
            <a:r>
              <a:rPr kumimoji="0" lang="en-US" altLang="en-US" b="1" u="none" strike="noStrike" cap="none" normalizeH="0" baseline="-30000" dirty="0">
                <a:ln>
                  <a:noFill/>
                </a:ln>
                <a:solidFill>
                  <a:srgbClr val="7030A0"/>
                </a:solidFill>
                <a:effectLst/>
                <a:latin typeface="Open Sans"/>
              </a:rPr>
              <a:t>2</a:t>
            </a:r>
            <a:r>
              <a:rPr kumimoji="0" lang="en-US" altLang="en-US" b="1" u="none" strike="noStrike" cap="none" normalizeH="0" baseline="0" dirty="0">
                <a:ln>
                  <a:noFill/>
                </a:ln>
                <a:solidFill>
                  <a:srgbClr val="7030A0"/>
                </a:solidFill>
                <a:effectLst/>
                <a:latin typeface="Open Sans"/>
              </a:rPr>
              <a:t> = I</a:t>
            </a:r>
            <a:endParaRPr lang="vi-VN" b="1" dirty="0">
              <a:solidFill>
                <a:srgbClr val="7030A0"/>
              </a:solidFill>
            </a:endParaRPr>
          </a:p>
          <a:p>
            <a:pPr algn="just">
              <a:lnSpc>
                <a:spcPct val="150000"/>
              </a:lnSpc>
            </a:pPr>
            <a:r>
              <a:rPr lang="en-US" b="1" dirty="0">
                <a:solidFill>
                  <a:srgbClr val="7030A0"/>
                </a:solidFill>
                <a:effectLst/>
                <a:latin typeface="Open Sans"/>
              </a:rPr>
              <a:t> </a:t>
            </a:r>
            <a:r>
              <a:rPr lang="en-US" altLang="en-US" b="1" dirty="0">
                <a:solidFill>
                  <a:srgbClr val="7030A0"/>
                </a:solidFill>
                <a:latin typeface="Open Sans"/>
              </a:rPr>
              <a:t>R</a:t>
            </a:r>
            <a:r>
              <a:rPr lang="en-US" altLang="en-US" b="1" baseline="-30000" dirty="0">
                <a:solidFill>
                  <a:srgbClr val="7030A0"/>
                </a:solidFill>
                <a:latin typeface="Open Sans"/>
              </a:rPr>
              <a:t>2</a:t>
            </a:r>
            <a:r>
              <a:rPr lang="en-US" altLang="en-US" b="1" dirty="0">
                <a:solidFill>
                  <a:srgbClr val="7030A0"/>
                </a:solidFill>
                <a:latin typeface="Open Sans"/>
              </a:rPr>
              <a:t> &gt; R</a:t>
            </a:r>
            <a:r>
              <a:rPr lang="en-US" altLang="en-US" b="1" baseline="-30000" dirty="0">
                <a:solidFill>
                  <a:srgbClr val="7030A0"/>
                </a:solidFill>
                <a:latin typeface="Open Sans"/>
              </a:rPr>
              <a:t>1</a:t>
            </a:r>
          </a:p>
          <a:p>
            <a:pPr algn="just">
              <a:lnSpc>
                <a:spcPct val="150000"/>
              </a:lnSpc>
            </a:pPr>
            <a:r>
              <a:rPr kumimoji="0" lang="en-US" altLang="en-US" b="1" u="none" strike="noStrike" cap="none" normalizeH="0" baseline="0" dirty="0">
                <a:ln>
                  <a:noFill/>
                </a:ln>
                <a:solidFill>
                  <a:srgbClr val="7030A0"/>
                </a:solidFill>
                <a:effectLst/>
                <a:latin typeface="Open Sans"/>
              </a:rPr>
              <a:t>Q</a:t>
            </a:r>
            <a:r>
              <a:rPr kumimoji="0" lang="en-US" altLang="en-US" b="1" u="none" strike="noStrike" cap="none" normalizeH="0" baseline="-30000" dirty="0">
                <a:ln>
                  <a:noFill/>
                </a:ln>
                <a:solidFill>
                  <a:srgbClr val="7030A0"/>
                </a:solidFill>
                <a:effectLst/>
                <a:latin typeface="Open Sans"/>
              </a:rPr>
              <a:t>2</a:t>
            </a:r>
            <a:r>
              <a:rPr kumimoji="0" lang="en-US" altLang="en-US" b="1" u="none" strike="noStrike" cap="none" normalizeH="0" baseline="0" dirty="0">
                <a:ln>
                  <a:noFill/>
                </a:ln>
                <a:solidFill>
                  <a:srgbClr val="7030A0"/>
                </a:solidFill>
                <a:effectLst/>
                <a:latin typeface="Open Sans"/>
              </a:rPr>
              <a:t> &gt; Q</a:t>
            </a:r>
            <a:r>
              <a:rPr lang="en-US" altLang="en-US" b="1" dirty="0">
                <a:solidFill>
                  <a:srgbClr val="7030A0"/>
                </a:solidFill>
                <a:latin typeface="Open Sans"/>
              </a:rPr>
              <a:t> </a:t>
            </a:r>
          </a:p>
          <a:p>
            <a:pPr algn="just">
              <a:lnSpc>
                <a:spcPct val="150000"/>
              </a:lnSpc>
            </a:pPr>
            <a:r>
              <a:rPr kumimoji="0" lang="en-US" altLang="en-US" b="1" u="none" strike="noStrike" cap="none" normalizeH="0" baseline="0" dirty="0" err="1">
                <a:ln>
                  <a:noFill/>
                </a:ln>
                <a:solidFill>
                  <a:srgbClr val="7030A0"/>
                </a:solidFill>
                <a:effectLst/>
                <a:latin typeface="Open Sans"/>
              </a:rPr>
              <a:t>Vậy</a:t>
            </a:r>
            <a:r>
              <a:rPr kumimoji="0" lang="en-US" altLang="en-US" b="1" u="none" strike="noStrike" cap="none" normalizeH="0" baseline="0" dirty="0">
                <a:ln>
                  <a:noFill/>
                </a:ln>
                <a:solidFill>
                  <a:srgbClr val="7030A0"/>
                </a:solidFill>
                <a:effectLst/>
                <a:latin typeface="Open Sans"/>
              </a:rPr>
              <a:t> </a:t>
            </a:r>
            <a:r>
              <a:rPr kumimoji="0" lang="en-US" altLang="en-US" b="1" u="none" strike="noStrike" cap="none" normalizeH="0" baseline="0" dirty="0" err="1">
                <a:ln>
                  <a:noFill/>
                </a:ln>
                <a:solidFill>
                  <a:srgbClr val="7030A0"/>
                </a:solidFill>
                <a:effectLst/>
                <a:latin typeface="Open Sans"/>
              </a:rPr>
              <a:t>dây</a:t>
            </a:r>
            <a:r>
              <a:rPr kumimoji="0" lang="en-US" altLang="en-US" b="1" u="none" strike="noStrike" cap="none" normalizeH="0" baseline="0" dirty="0">
                <a:ln>
                  <a:noFill/>
                </a:ln>
                <a:solidFill>
                  <a:srgbClr val="7030A0"/>
                </a:solidFill>
                <a:effectLst/>
                <a:latin typeface="Open Sans"/>
              </a:rPr>
              <a:t> </a:t>
            </a:r>
            <a:r>
              <a:rPr kumimoji="0" lang="en-US" altLang="en-US" b="1" u="none" strike="noStrike" cap="none" normalizeH="0" baseline="0" dirty="0" err="1">
                <a:ln>
                  <a:noFill/>
                </a:ln>
                <a:solidFill>
                  <a:srgbClr val="7030A0"/>
                </a:solidFill>
                <a:effectLst/>
                <a:latin typeface="Open Sans"/>
              </a:rPr>
              <a:t>sắt</a:t>
            </a:r>
            <a:r>
              <a:rPr kumimoji="0" lang="en-US" altLang="en-US" b="1" u="none" strike="noStrike" cap="none" normalizeH="0" baseline="0" dirty="0">
                <a:ln>
                  <a:noFill/>
                </a:ln>
                <a:solidFill>
                  <a:srgbClr val="7030A0"/>
                </a:solidFill>
                <a:effectLst/>
                <a:latin typeface="Open Sans"/>
              </a:rPr>
              <a:t> </a:t>
            </a:r>
            <a:r>
              <a:rPr kumimoji="0" lang="en-US" altLang="en-US" b="1" u="none" strike="noStrike" cap="none" normalizeH="0" baseline="0" dirty="0" err="1">
                <a:ln>
                  <a:noFill/>
                </a:ln>
                <a:solidFill>
                  <a:srgbClr val="7030A0"/>
                </a:solidFill>
                <a:effectLst/>
                <a:latin typeface="Open Sans"/>
              </a:rPr>
              <a:t>tỏa</a:t>
            </a:r>
            <a:r>
              <a:rPr kumimoji="0" lang="en-US" altLang="en-US" b="1" u="none" strike="noStrike" cap="none" normalizeH="0" baseline="0" dirty="0">
                <a:ln>
                  <a:noFill/>
                </a:ln>
                <a:solidFill>
                  <a:srgbClr val="7030A0"/>
                </a:solidFill>
                <a:effectLst/>
                <a:latin typeface="Open Sans"/>
              </a:rPr>
              <a:t> ra </a:t>
            </a:r>
            <a:r>
              <a:rPr kumimoji="0" lang="en-US" altLang="en-US" b="1" u="none" strike="noStrike" cap="none" normalizeH="0" baseline="0" dirty="0" err="1">
                <a:ln>
                  <a:noFill/>
                </a:ln>
                <a:solidFill>
                  <a:srgbClr val="7030A0"/>
                </a:solidFill>
                <a:effectLst/>
                <a:latin typeface="Open Sans"/>
              </a:rPr>
              <a:t>nhiều</a:t>
            </a:r>
            <a:r>
              <a:rPr kumimoji="0" lang="en-US" altLang="en-US" b="1" u="none" strike="noStrike" cap="none" normalizeH="0" baseline="0" dirty="0">
                <a:ln>
                  <a:noFill/>
                </a:ln>
                <a:solidFill>
                  <a:srgbClr val="7030A0"/>
                </a:solidFill>
                <a:effectLst/>
                <a:latin typeface="Open Sans"/>
              </a:rPr>
              <a:t> </a:t>
            </a:r>
            <a:r>
              <a:rPr kumimoji="0" lang="en-US" altLang="en-US" b="1" u="none" strike="noStrike" cap="none" normalizeH="0" baseline="0" dirty="0" err="1">
                <a:ln>
                  <a:noFill/>
                </a:ln>
                <a:solidFill>
                  <a:srgbClr val="7030A0"/>
                </a:solidFill>
                <a:effectLst/>
                <a:latin typeface="Open Sans"/>
              </a:rPr>
              <a:t>nhiệt</a:t>
            </a:r>
            <a:r>
              <a:rPr kumimoji="0" lang="en-US" altLang="en-US" b="1" u="none" strike="noStrike" cap="none" normalizeH="0" baseline="0" dirty="0">
                <a:ln>
                  <a:noFill/>
                </a:ln>
                <a:solidFill>
                  <a:srgbClr val="7030A0"/>
                </a:solidFill>
                <a:effectLst/>
                <a:latin typeface="Open Sans"/>
              </a:rPr>
              <a:t> </a:t>
            </a:r>
            <a:r>
              <a:rPr kumimoji="0" lang="en-US" altLang="en-US" b="1" u="none" strike="noStrike" cap="none" normalizeH="0" baseline="0" dirty="0" err="1">
                <a:ln>
                  <a:noFill/>
                </a:ln>
                <a:solidFill>
                  <a:srgbClr val="7030A0"/>
                </a:solidFill>
                <a:effectLst/>
                <a:latin typeface="Open Sans"/>
              </a:rPr>
              <a:t>lượng</a:t>
            </a:r>
            <a:r>
              <a:rPr kumimoji="0" lang="en-US" altLang="en-US" b="1" u="none" strike="noStrike" cap="none" normalizeH="0" baseline="0" dirty="0">
                <a:ln>
                  <a:noFill/>
                </a:ln>
                <a:solidFill>
                  <a:srgbClr val="7030A0"/>
                </a:solidFill>
                <a:effectLst/>
                <a:latin typeface="Open Sans"/>
              </a:rPr>
              <a:t> </a:t>
            </a:r>
            <a:r>
              <a:rPr kumimoji="0" lang="en-US" altLang="en-US" b="1" u="none" strike="noStrike" cap="none" normalizeH="0" baseline="0" dirty="0" err="1">
                <a:ln>
                  <a:noFill/>
                </a:ln>
                <a:solidFill>
                  <a:srgbClr val="7030A0"/>
                </a:solidFill>
                <a:effectLst/>
                <a:latin typeface="Open Sans"/>
              </a:rPr>
              <a:t>hơn</a:t>
            </a:r>
            <a:r>
              <a:rPr kumimoji="0" lang="en-US" altLang="en-US" b="1" u="none" strike="noStrike" cap="none" normalizeH="0" baseline="0" dirty="0">
                <a:ln>
                  <a:noFill/>
                </a:ln>
                <a:solidFill>
                  <a:srgbClr val="7030A0"/>
                </a:solidFill>
                <a:effectLst/>
                <a:latin typeface="Open Sans"/>
              </a:rPr>
              <a:t>.</a:t>
            </a:r>
            <a:endParaRPr lang="en-US" b="1" dirty="0">
              <a:solidFill>
                <a:srgbClr val="7030A0"/>
              </a:solidFill>
              <a:effectLst/>
              <a:latin typeface="Open Sans"/>
            </a:endParaRPr>
          </a:p>
        </p:txBody>
      </p:sp>
    </p:spTree>
    <p:extLst>
      <p:ext uri="{BB962C8B-B14F-4D97-AF65-F5344CB8AC3E}">
        <p14:creationId xmlns:p14="http://schemas.microsoft.com/office/powerpoint/2010/main" val="20486937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fade">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barn(inVertical)">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3074"/>
                                        </p:tgtEl>
                                        <p:attrNameLst>
                                          <p:attrName>style.visibility</p:attrName>
                                        </p:attrNameLst>
                                      </p:cBhvr>
                                      <p:to>
                                        <p:strVal val="visible"/>
                                      </p:to>
                                    </p:set>
                                    <p:animEffect transition="in" filter="barn(inVertical)">
                                      <p:cBhvr>
                                        <p:cTn id="62" dur="500"/>
                                        <p:tgtEl>
                                          <p:spTgt spid="3074"/>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barn(inVertical)">
                                      <p:cBhvr>
                                        <p:cTn id="67" dur="500"/>
                                        <p:tgtEl>
                                          <p:spTgt spid="17"/>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3075"/>
                                        </p:tgtEl>
                                        <p:attrNameLst>
                                          <p:attrName>style.visibility</p:attrName>
                                        </p:attrNameLst>
                                      </p:cBhvr>
                                      <p:to>
                                        <p:strVal val="visible"/>
                                      </p:to>
                                    </p:set>
                                    <p:animEffect transition="in" filter="barn(inVertical)">
                                      <p:cBhvr>
                                        <p:cTn id="72" dur="500"/>
                                        <p:tgtEl>
                                          <p:spTgt spid="3075"/>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nodeType="clickEffect">
                                  <p:stCondLst>
                                    <p:cond delay="0"/>
                                  </p:stCondLst>
                                  <p:childTnLst>
                                    <p:set>
                                      <p:cBhvr>
                                        <p:cTn id="76" dur="1" fill="hold">
                                          <p:stCondLst>
                                            <p:cond delay="0"/>
                                          </p:stCondLst>
                                        </p:cTn>
                                        <p:tgtEl>
                                          <p:spTgt spid="21">
                                            <p:txEl>
                                              <p:pRg st="0" end="0"/>
                                            </p:txEl>
                                          </p:spTgt>
                                        </p:tgtEl>
                                        <p:attrNameLst>
                                          <p:attrName>style.visibility</p:attrName>
                                        </p:attrNameLst>
                                      </p:cBhvr>
                                      <p:to>
                                        <p:strVal val="visible"/>
                                      </p:to>
                                    </p:set>
                                    <p:animEffect transition="in" filter="barn(inVertical)">
                                      <p:cBhvr>
                                        <p:cTn id="77" dur="500"/>
                                        <p:tgtEl>
                                          <p:spTgt spid="21">
                                            <p:txEl>
                                              <p:pRg st="0" end="0"/>
                                            </p:txEl>
                                          </p:spTgt>
                                        </p:tgtEl>
                                      </p:cBhvr>
                                    </p:animEffect>
                                  </p:childTnLst>
                                </p:cTn>
                              </p:par>
                              <p:par>
                                <p:cTn id="78" presetID="16" presetClass="entr" presetSubtype="21" fill="hold" nodeType="withEffect">
                                  <p:stCondLst>
                                    <p:cond delay="0"/>
                                  </p:stCondLst>
                                  <p:childTnLst>
                                    <p:set>
                                      <p:cBhvr>
                                        <p:cTn id="79" dur="1" fill="hold">
                                          <p:stCondLst>
                                            <p:cond delay="0"/>
                                          </p:stCondLst>
                                        </p:cTn>
                                        <p:tgtEl>
                                          <p:spTgt spid="21">
                                            <p:txEl>
                                              <p:pRg st="1" end="1"/>
                                            </p:txEl>
                                          </p:spTgt>
                                        </p:tgtEl>
                                        <p:attrNameLst>
                                          <p:attrName>style.visibility</p:attrName>
                                        </p:attrNameLst>
                                      </p:cBhvr>
                                      <p:to>
                                        <p:strVal val="visible"/>
                                      </p:to>
                                    </p:set>
                                    <p:animEffect transition="in" filter="barn(inVertical)">
                                      <p:cBhvr>
                                        <p:cTn id="80" dur="500"/>
                                        <p:tgtEl>
                                          <p:spTgt spid="21">
                                            <p:txEl>
                                              <p:pRg st="1" end="1"/>
                                            </p:txEl>
                                          </p:spTgt>
                                        </p:tgtEl>
                                      </p:cBhvr>
                                    </p:animEffect>
                                  </p:childTnLst>
                                </p:cTn>
                              </p:par>
                              <p:par>
                                <p:cTn id="81" presetID="16" presetClass="entr" presetSubtype="21" fill="hold" nodeType="withEffect">
                                  <p:stCondLst>
                                    <p:cond delay="0"/>
                                  </p:stCondLst>
                                  <p:childTnLst>
                                    <p:set>
                                      <p:cBhvr>
                                        <p:cTn id="82" dur="1" fill="hold">
                                          <p:stCondLst>
                                            <p:cond delay="0"/>
                                          </p:stCondLst>
                                        </p:cTn>
                                        <p:tgtEl>
                                          <p:spTgt spid="21">
                                            <p:txEl>
                                              <p:pRg st="2" end="2"/>
                                            </p:txEl>
                                          </p:spTgt>
                                        </p:tgtEl>
                                        <p:attrNameLst>
                                          <p:attrName>style.visibility</p:attrName>
                                        </p:attrNameLst>
                                      </p:cBhvr>
                                      <p:to>
                                        <p:strVal val="visible"/>
                                      </p:to>
                                    </p:set>
                                    <p:animEffect transition="in" filter="barn(inVertical)">
                                      <p:cBhvr>
                                        <p:cTn id="83" dur="500"/>
                                        <p:tgtEl>
                                          <p:spTgt spid="21">
                                            <p:txEl>
                                              <p:pRg st="2" end="2"/>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nodeType="clickEffect">
                                  <p:stCondLst>
                                    <p:cond delay="0"/>
                                  </p:stCondLst>
                                  <p:childTnLst>
                                    <p:set>
                                      <p:cBhvr>
                                        <p:cTn id="87" dur="1" fill="hold">
                                          <p:stCondLst>
                                            <p:cond delay="0"/>
                                          </p:stCondLst>
                                        </p:cTn>
                                        <p:tgtEl>
                                          <p:spTgt spid="21">
                                            <p:txEl>
                                              <p:pRg st="3" end="3"/>
                                            </p:txEl>
                                          </p:spTgt>
                                        </p:tgtEl>
                                        <p:attrNameLst>
                                          <p:attrName>style.visibility</p:attrName>
                                        </p:attrNameLst>
                                      </p:cBhvr>
                                      <p:to>
                                        <p:strVal val="visible"/>
                                      </p:to>
                                    </p:set>
                                    <p:animEffect transition="in" filter="barn(inVertical)">
                                      <p:cBhvr>
                                        <p:cTn id="88" dur="500"/>
                                        <p:tgtEl>
                                          <p:spTgt spid="2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639800" y="223431"/>
            <a:ext cx="10912400" cy="783193"/>
          </a:xfrm>
          <a:prstGeom prst="roundRect">
            <a:avLst/>
          </a:prstGeom>
          <a:solidFill>
            <a:schemeClr val="accent2">
              <a:lumMod val="20000"/>
              <a:lumOff val="80000"/>
            </a:schemeClr>
          </a:solidFill>
          <a:ln w="28575">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sz="2000" b="1" i="1" dirty="0"/>
              <a:t>Bài 5: Một dây dẫn có điện trở 176</a:t>
            </a:r>
            <a:r>
              <a:rPr lang="el-GR" sz="2000" b="1" i="1" dirty="0"/>
              <a:t>Ω </a:t>
            </a:r>
            <a:r>
              <a:rPr lang="vi-VN" sz="2000" b="1" i="1" dirty="0"/>
              <a:t>được mắc vào hiệu điện thế 220V. Tính nhiệt lượng do dây tỏa ra trong 30 phút theo đơn vị jun và đơn vị calo.</a:t>
            </a:r>
            <a:endParaRPr lang="en-US" sz="2000" b="1" i="1" dirty="0"/>
          </a:p>
        </p:txBody>
      </p:sp>
      <p:sp>
        <p:nvSpPr>
          <p:cNvPr id="113717" name="Text Box 53"/>
          <p:cNvSpPr txBox="1">
            <a:spLocks noChangeArrowheads="1"/>
          </p:cNvSpPr>
          <p:nvPr/>
        </p:nvSpPr>
        <p:spPr bwMode="auto">
          <a:xfrm>
            <a:off x="1159625" y="1046295"/>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i="1" u="sng" dirty="0">
                <a:solidFill>
                  <a:srgbClr val="0000CC"/>
                </a:solidFill>
                <a:latin typeface="Times New Roman" panose="02020603050405020304" pitchFamily="18" charset="0"/>
              </a:rPr>
              <a:t>Tóm tắt:</a:t>
            </a:r>
          </a:p>
        </p:txBody>
      </p:sp>
      <p:cxnSp>
        <p:nvCxnSpPr>
          <p:cNvPr id="4" name="Straight Connector 3"/>
          <p:cNvCxnSpPr/>
          <p:nvPr/>
        </p:nvCxnSpPr>
        <p:spPr>
          <a:xfrm flipH="1">
            <a:off x="2835275" y="1095159"/>
            <a:ext cx="37894" cy="5160145"/>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3054247" y="1072100"/>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i="1" u="sng" dirty="0">
                <a:solidFill>
                  <a:srgbClr val="0000CC"/>
                </a:solidFill>
                <a:latin typeface="Times New Roman" panose="02020603050405020304" pitchFamily="18" charset="0"/>
              </a:rPr>
              <a:t>Giải:</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2400" b="0" i="0" u="none" strike="noStrike" cap="none" normalizeH="0" baseline="0" dirty="0">
                <a:ln>
                  <a:noFill/>
                </a:ln>
                <a:solidFill>
                  <a:schemeClr val="tx1"/>
                </a:solidFill>
                <a:effectLst/>
                <a:latin typeface="Arial" panose="020B0604020202020204" pitchFamily="34" charset="0"/>
              </a:rPr>
              <a:t/>
            </a:r>
            <a:br>
              <a:rPr kumimoji="0" lang="en-US" altLang="en-US" sz="124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rPr>
              <a:t>  </a:t>
            </a:r>
            <a:r>
              <a:rPr kumimoji="0" lang="en-US" altLang="en-US" sz="3300" b="0" i="0" u="none" strike="noStrike" cap="none" normalizeH="0" baseline="0" dirty="0">
                <a:ln>
                  <a:noFill/>
                </a:ln>
                <a:solidFill>
                  <a:schemeClr val="tx1"/>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p:nvPr/>
        </p:nvSpPr>
        <p:spPr>
          <a:xfrm>
            <a:off x="1159625" y="1705441"/>
            <a:ext cx="1675650" cy="3411511"/>
          </a:xfrm>
          <a:prstGeom prst="rect">
            <a:avLst/>
          </a:prstGeom>
        </p:spPr>
        <p:txBody>
          <a:bodyPr wrap="square">
            <a:spAutoFit/>
          </a:bodyPr>
          <a:lstStyle/>
          <a:p>
            <a:pPr marL="30480" marR="30480">
              <a:lnSpc>
                <a:spcPct val="150000"/>
              </a:lnSpc>
              <a:spcAft>
                <a:spcPts val="1200"/>
              </a:spcAft>
            </a:pPr>
            <a:r>
              <a:rPr lang="nl-NL" sz="2400" b="1" i="1" dirty="0">
                <a:solidFill>
                  <a:srgbClr val="00B050"/>
                </a:solidFill>
                <a:latin typeface="Arial" panose="020B0604020202020204" pitchFamily="34" charset="0"/>
                <a:ea typeface="Times New Roman" panose="02020603050405020304" pitchFamily="18" charset="0"/>
              </a:rPr>
              <a:t>R=</a:t>
            </a:r>
            <a:r>
              <a:rPr lang="vi-VN" sz="2400" b="1" i="1" dirty="0">
                <a:solidFill>
                  <a:srgbClr val="00B050"/>
                </a:solidFill>
              </a:rPr>
              <a:t> 176</a:t>
            </a:r>
            <a:r>
              <a:rPr lang="el-GR" sz="2400" b="1" i="1" dirty="0">
                <a:solidFill>
                  <a:srgbClr val="00B050"/>
                </a:solidFill>
              </a:rPr>
              <a:t>Ω </a:t>
            </a:r>
            <a:endParaRPr lang="en-US" sz="2400" b="1" i="1" dirty="0">
              <a:solidFill>
                <a:srgbClr val="00B050"/>
              </a:solidFill>
            </a:endParaRPr>
          </a:p>
          <a:p>
            <a:pPr marL="30480" marR="30480">
              <a:lnSpc>
                <a:spcPct val="150000"/>
              </a:lnSpc>
              <a:spcAft>
                <a:spcPts val="1200"/>
              </a:spcAft>
            </a:pPr>
            <a:r>
              <a:rPr lang="en-US" sz="2400" b="1" i="1" dirty="0">
                <a:solidFill>
                  <a:srgbClr val="00B050"/>
                </a:solidFill>
                <a:latin typeface="Times New Roman" panose="02020603050405020304" pitchFamily="18" charset="0"/>
                <a:ea typeface="Times New Roman" panose="02020603050405020304" pitchFamily="18" charset="0"/>
              </a:rPr>
              <a:t>U=220V</a:t>
            </a:r>
          </a:p>
          <a:p>
            <a:pPr marL="30480" marR="30480">
              <a:lnSpc>
                <a:spcPct val="150000"/>
              </a:lnSpc>
              <a:spcAft>
                <a:spcPts val="1200"/>
              </a:spcAft>
            </a:pPr>
            <a:r>
              <a:rPr lang="en-US" sz="2400" b="1" i="1" dirty="0">
                <a:solidFill>
                  <a:srgbClr val="00B050"/>
                </a:solidFill>
                <a:latin typeface="Times New Roman" panose="02020603050405020304" pitchFamily="18" charset="0"/>
                <a:ea typeface="Times New Roman" panose="02020603050405020304" pitchFamily="18" charset="0"/>
              </a:rPr>
              <a:t>t=30 </a:t>
            </a:r>
            <a:r>
              <a:rPr lang="en-US" sz="2400" b="1" i="1" dirty="0" err="1">
                <a:solidFill>
                  <a:srgbClr val="00B050"/>
                </a:solidFill>
                <a:latin typeface="Times New Roman" panose="02020603050405020304" pitchFamily="18" charset="0"/>
                <a:ea typeface="Times New Roman" panose="02020603050405020304" pitchFamily="18" charset="0"/>
              </a:rPr>
              <a:t>phút</a:t>
            </a:r>
            <a:endParaRPr lang="en-US" sz="2400" b="1" i="1" dirty="0">
              <a:solidFill>
                <a:srgbClr val="00B050"/>
              </a:solidFill>
              <a:latin typeface="Times New Roman" panose="02020603050405020304" pitchFamily="18" charset="0"/>
              <a:ea typeface="Times New Roman" panose="02020603050405020304" pitchFamily="18" charset="0"/>
            </a:endParaRPr>
          </a:p>
          <a:p>
            <a:pPr marL="30480" marR="30480">
              <a:lnSpc>
                <a:spcPct val="150000"/>
              </a:lnSpc>
              <a:spcAft>
                <a:spcPts val="1200"/>
              </a:spcAft>
            </a:pPr>
            <a:r>
              <a:rPr lang="en-US" sz="2400" b="1" i="1" dirty="0">
                <a:solidFill>
                  <a:srgbClr val="00B050"/>
                </a:solidFill>
                <a:latin typeface="Times New Roman" panose="02020603050405020304" pitchFamily="18" charset="0"/>
                <a:ea typeface="Times New Roman" panose="02020603050405020304" pitchFamily="18" charset="0"/>
              </a:rPr>
              <a:t>  =1800s</a:t>
            </a:r>
          </a:p>
          <a:p>
            <a:pPr marL="30480" marR="30480">
              <a:lnSpc>
                <a:spcPct val="150000"/>
              </a:lnSpc>
              <a:spcAft>
                <a:spcPts val="1200"/>
              </a:spcAft>
            </a:pPr>
            <a:r>
              <a:rPr lang="en-US" sz="2400" b="1" i="1" dirty="0">
                <a:solidFill>
                  <a:srgbClr val="00B050"/>
                </a:solidFill>
                <a:latin typeface="Times New Roman" panose="02020603050405020304" pitchFamily="18" charset="0"/>
                <a:ea typeface="Times New Roman" panose="02020603050405020304" pitchFamily="18" charset="0"/>
              </a:rPr>
              <a:t>Q=?</a:t>
            </a:r>
          </a:p>
        </p:txBody>
      </p:sp>
      <p:sp>
        <p:nvSpPr>
          <p:cNvPr id="12" name="Hộp Văn bản 11">
            <a:extLst>
              <a:ext uri="{FF2B5EF4-FFF2-40B4-BE49-F238E27FC236}">
                <a16:creationId xmlns:a16="http://schemas.microsoft.com/office/drawing/2014/main" id="{2D9CF252-2A08-46D4-98FB-99F678C9ECE1}"/>
              </a:ext>
            </a:extLst>
          </p:cNvPr>
          <p:cNvSpPr txBox="1"/>
          <p:nvPr/>
        </p:nvSpPr>
        <p:spPr>
          <a:xfrm>
            <a:off x="3048000" y="1692203"/>
            <a:ext cx="6096000" cy="400110"/>
          </a:xfrm>
          <a:prstGeom prst="rect">
            <a:avLst/>
          </a:prstGeom>
          <a:noFill/>
        </p:spPr>
        <p:txBody>
          <a:bodyPr wrap="square">
            <a:spAutoFit/>
          </a:bodyPr>
          <a:lstStyle/>
          <a:p>
            <a:pPr algn="just"/>
            <a:r>
              <a:rPr lang="vi-VN" sz="2000" b="1" i="1" dirty="0" err="1">
                <a:solidFill>
                  <a:srgbClr val="00B050"/>
                </a:solidFill>
                <a:effectLst/>
                <a:latin typeface="Open Sans"/>
              </a:rPr>
              <a:t>Nhiệt</a:t>
            </a:r>
            <a:r>
              <a:rPr lang="vi-VN" sz="2000" b="1" i="1" dirty="0">
                <a:solidFill>
                  <a:srgbClr val="00B050"/>
                </a:solidFill>
                <a:effectLst/>
                <a:latin typeface="Open Sans"/>
              </a:rPr>
              <a:t> </a:t>
            </a:r>
            <a:r>
              <a:rPr lang="vi-VN" sz="2000" b="1" i="1" dirty="0" err="1">
                <a:solidFill>
                  <a:srgbClr val="00B050"/>
                </a:solidFill>
                <a:effectLst/>
                <a:latin typeface="Open Sans"/>
              </a:rPr>
              <a:t>lượng</a:t>
            </a:r>
            <a:r>
              <a:rPr lang="vi-VN" sz="2000" b="1" i="1" dirty="0">
                <a:solidFill>
                  <a:srgbClr val="00B050"/>
                </a:solidFill>
                <a:effectLst/>
                <a:latin typeface="Open Sans"/>
              </a:rPr>
              <a:t> do dây </a:t>
            </a:r>
            <a:r>
              <a:rPr lang="vi-VN" sz="2000" b="1" i="1" dirty="0" err="1">
                <a:solidFill>
                  <a:srgbClr val="00B050"/>
                </a:solidFill>
                <a:effectLst/>
                <a:latin typeface="Open Sans"/>
              </a:rPr>
              <a:t>tỏa</a:t>
            </a:r>
            <a:r>
              <a:rPr lang="vi-VN" sz="2000" b="1" i="1" dirty="0">
                <a:solidFill>
                  <a:srgbClr val="00B050"/>
                </a:solidFill>
                <a:effectLst/>
                <a:latin typeface="Open Sans"/>
              </a:rPr>
              <a:t> trong 30 </a:t>
            </a:r>
            <a:r>
              <a:rPr lang="vi-VN" sz="2000" b="1" i="1" dirty="0" err="1">
                <a:solidFill>
                  <a:srgbClr val="00B050"/>
                </a:solidFill>
                <a:effectLst/>
                <a:latin typeface="Open Sans"/>
              </a:rPr>
              <a:t>phút</a:t>
            </a:r>
            <a:r>
              <a:rPr lang="vi-VN" sz="2000" b="1" i="1" dirty="0">
                <a:solidFill>
                  <a:srgbClr val="00B050"/>
                </a:solidFill>
                <a:effectLst/>
                <a:latin typeface="Open Sans"/>
              </a:rPr>
              <a:t> </a:t>
            </a:r>
            <a:r>
              <a:rPr lang="vi-VN" sz="2000" b="1" i="1" dirty="0" err="1">
                <a:solidFill>
                  <a:srgbClr val="00B050"/>
                </a:solidFill>
                <a:effectLst/>
                <a:latin typeface="Open Sans"/>
              </a:rPr>
              <a:t>là</a:t>
            </a:r>
            <a:r>
              <a:rPr lang="vi-VN" sz="2000" b="1" i="1" dirty="0">
                <a:solidFill>
                  <a:srgbClr val="00B050"/>
                </a:solidFill>
                <a:effectLst/>
                <a:latin typeface="Open Sans"/>
              </a:rPr>
              <a:t>:</a:t>
            </a:r>
          </a:p>
        </p:txBody>
      </p:sp>
      <mc:AlternateContent xmlns:mc="http://schemas.openxmlformats.org/markup-compatibility/2006" xmlns:a14="http://schemas.microsoft.com/office/drawing/2010/main">
        <mc:Choice Requires="a14">
          <p:sp>
            <p:nvSpPr>
              <p:cNvPr id="13" name="Hộp Văn bản 12">
                <a:extLst>
                  <a:ext uri="{FF2B5EF4-FFF2-40B4-BE49-F238E27FC236}">
                    <a16:creationId xmlns:a16="http://schemas.microsoft.com/office/drawing/2014/main" id="{569838BD-3840-4EE4-911E-17487E1B75BE}"/>
                  </a:ext>
                </a:extLst>
              </p:cNvPr>
              <p:cNvSpPr txBox="1"/>
              <p:nvPr/>
            </p:nvSpPr>
            <p:spPr>
              <a:xfrm>
                <a:off x="3099956" y="2329175"/>
                <a:ext cx="1753321" cy="679289"/>
              </a:xfrm>
              <a:prstGeom prst="rect">
                <a:avLst/>
              </a:prstGeom>
              <a:noFill/>
            </p:spPr>
            <p:txBody>
              <a:bodyPr wrap="square">
                <a:spAutoFit/>
              </a:bodyPr>
              <a:lstStyle/>
              <a:p>
                <a:r>
                  <a:rPr kumimoji="0" lang="en-US" altLang="en-US" sz="2400" b="1" i="1" u="none" strike="noStrike" cap="none" normalizeH="0" baseline="0" dirty="0">
                    <a:ln>
                      <a:noFill/>
                    </a:ln>
                    <a:solidFill>
                      <a:srgbClr val="00B050"/>
                    </a:solidFill>
                    <a:effectLst/>
                    <a:latin typeface="Open Sans"/>
                  </a:rPr>
                  <a:t> Q =  </a:t>
                </a:r>
                <a14:m>
                  <m:oMath xmlns:m="http://schemas.openxmlformats.org/officeDocument/2006/math">
                    <m:f>
                      <m:fPr>
                        <m:ctrlPr>
                          <a:rPr lang="en-US" altLang="en-US" sz="2400" b="1" i="1">
                            <a:solidFill>
                              <a:srgbClr val="00B050"/>
                            </a:solidFill>
                            <a:latin typeface="Cambria Math" panose="02040503050406030204" pitchFamily="18" charset="0"/>
                          </a:rPr>
                        </m:ctrlPr>
                      </m:fPr>
                      <m:num>
                        <m:sSup>
                          <m:sSupPr>
                            <m:ctrlPr>
                              <a:rPr lang="en-US" altLang="en-US" sz="2400" b="1" i="1" smtClean="0">
                                <a:solidFill>
                                  <a:srgbClr val="00B050"/>
                                </a:solidFill>
                                <a:latin typeface="Cambria Math" panose="02040503050406030204" pitchFamily="18" charset="0"/>
                              </a:rPr>
                            </m:ctrlPr>
                          </m:sSupPr>
                          <m:e>
                            <m:r>
                              <a:rPr lang="en-US" altLang="en-US" sz="2400" b="1" i="1" smtClean="0">
                                <a:solidFill>
                                  <a:srgbClr val="00B050"/>
                                </a:solidFill>
                                <a:latin typeface="Cambria Math" panose="02040503050406030204" pitchFamily="18" charset="0"/>
                              </a:rPr>
                              <m:t>𝑼</m:t>
                            </m:r>
                          </m:e>
                          <m:sup>
                            <m:r>
                              <a:rPr lang="en-US" altLang="en-US" sz="2400" b="1" i="1" smtClean="0">
                                <a:solidFill>
                                  <a:srgbClr val="00B050"/>
                                </a:solidFill>
                                <a:latin typeface="Cambria Math" panose="02040503050406030204" pitchFamily="18" charset="0"/>
                              </a:rPr>
                              <m:t>𝟐</m:t>
                            </m:r>
                          </m:sup>
                        </m:sSup>
                      </m:num>
                      <m:den>
                        <m:r>
                          <a:rPr lang="en-US" altLang="en-US" sz="2400" b="1" i="1" smtClean="0">
                            <a:solidFill>
                              <a:srgbClr val="00B050"/>
                            </a:solidFill>
                            <a:latin typeface="Cambria Math" panose="02040503050406030204" pitchFamily="18" charset="0"/>
                          </a:rPr>
                          <m:t>𝑹</m:t>
                        </m:r>
                      </m:den>
                    </m:f>
                  </m:oMath>
                </a14:m>
                <a:r>
                  <a:rPr lang="en-US" altLang="en-US" sz="2400" b="1" i="1" dirty="0">
                    <a:solidFill>
                      <a:srgbClr val="00B050"/>
                    </a:solidFill>
                    <a:latin typeface="Open Sans"/>
                  </a:rPr>
                  <a:t> t</a:t>
                </a:r>
                <a:r>
                  <a:rPr kumimoji="0" lang="en-US" altLang="en-US" sz="2400" b="1" i="1" u="none" strike="noStrike" cap="none" normalizeH="0" baseline="0" dirty="0">
                    <a:ln>
                      <a:noFill/>
                    </a:ln>
                    <a:solidFill>
                      <a:srgbClr val="00B050"/>
                    </a:solidFill>
                    <a:effectLst/>
                    <a:latin typeface="Open Sans"/>
                  </a:rPr>
                  <a:t> </a:t>
                </a:r>
                <a:endParaRPr lang="vi-VN" sz="2400" b="1" i="1" dirty="0">
                  <a:solidFill>
                    <a:srgbClr val="00B050"/>
                  </a:solidFill>
                </a:endParaRPr>
              </a:p>
            </p:txBody>
          </p:sp>
        </mc:Choice>
        <mc:Fallback xmlns="">
          <p:sp>
            <p:nvSpPr>
              <p:cNvPr id="13" name="Hộp Văn bản 12">
                <a:extLst>
                  <a:ext uri="{FF2B5EF4-FFF2-40B4-BE49-F238E27FC236}">
                    <a16:creationId xmlns:a16="http://schemas.microsoft.com/office/drawing/2014/main" id="{569838BD-3840-4EE4-911E-17487E1B75BE}"/>
                  </a:ext>
                </a:extLst>
              </p:cNvPr>
              <p:cNvSpPr txBox="1">
                <a:spLocks noRot="1" noChangeAspect="1" noMove="1" noResize="1" noEditPoints="1" noAdjustHandles="1" noChangeArrowheads="1" noChangeShapeType="1" noTextEdit="1"/>
              </p:cNvSpPr>
              <p:nvPr/>
            </p:nvSpPr>
            <p:spPr>
              <a:xfrm>
                <a:off x="3099956" y="2329175"/>
                <a:ext cx="1753321" cy="679289"/>
              </a:xfrm>
              <a:prstGeom prst="rect">
                <a:avLst/>
              </a:prstGeom>
              <a:blipFill>
                <a:blip r:embed="rId2"/>
                <a:stretch>
                  <a:fillRect l="-1045" b="-803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5" name="Hộp Văn bản 14">
                <a:extLst>
                  <a:ext uri="{FF2B5EF4-FFF2-40B4-BE49-F238E27FC236}">
                    <a16:creationId xmlns:a16="http://schemas.microsoft.com/office/drawing/2014/main" id="{517CD066-D060-46DB-87E2-BC5EB8E1D438}"/>
                  </a:ext>
                </a:extLst>
              </p:cNvPr>
              <p:cNvSpPr txBox="1"/>
              <p:nvPr/>
            </p:nvSpPr>
            <p:spPr>
              <a:xfrm>
                <a:off x="4411107" y="2393337"/>
                <a:ext cx="1753321" cy="681020"/>
              </a:xfrm>
              <a:prstGeom prst="rect">
                <a:avLst/>
              </a:prstGeom>
              <a:noFill/>
            </p:spPr>
            <p:txBody>
              <a:bodyPr wrap="square">
                <a:spAutoFit/>
              </a:bodyPr>
              <a:lstStyle/>
              <a:p>
                <a:r>
                  <a:rPr kumimoji="0" lang="en-US" altLang="en-US" sz="2400" b="1" i="1" u="none" strike="noStrike" cap="none" normalizeH="0" baseline="0" dirty="0">
                    <a:ln>
                      <a:noFill/>
                    </a:ln>
                    <a:solidFill>
                      <a:srgbClr val="00B050"/>
                    </a:solidFill>
                    <a:effectLst/>
                    <a:latin typeface="Open Sans"/>
                  </a:rPr>
                  <a:t>=  </a:t>
                </a:r>
                <a14:m>
                  <m:oMath xmlns:m="http://schemas.openxmlformats.org/officeDocument/2006/math">
                    <m:f>
                      <m:fPr>
                        <m:ctrlPr>
                          <a:rPr lang="en-US" altLang="en-US" sz="2400" b="1" i="1">
                            <a:solidFill>
                              <a:srgbClr val="00B050"/>
                            </a:solidFill>
                            <a:latin typeface="Cambria Math" panose="02040503050406030204" pitchFamily="18" charset="0"/>
                          </a:rPr>
                        </m:ctrlPr>
                      </m:fPr>
                      <m:num>
                        <m:sSup>
                          <m:sSupPr>
                            <m:ctrlPr>
                              <a:rPr lang="en-US" altLang="en-US" sz="2400" b="1" i="1" smtClean="0">
                                <a:solidFill>
                                  <a:srgbClr val="00B050"/>
                                </a:solidFill>
                                <a:latin typeface="Cambria Math" panose="02040503050406030204" pitchFamily="18" charset="0"/>
                              </a:rPr>
                            </m:ctrlPr>
                          </m:sSupPr>
                          <m:e>
                            <m:r>
                              <a:rPr lang="en-US" altLang="en-US" sz="2400" b="1" i="1" smtClean="0">
                                <a:solidFill>
                                  <a:srgbClr val="00B050"/>
                                </a:solidFill>
                                <a:latin typeface="Cambria Math" panose="02040503050406030204" pitchFamily="18" charset="0"/>
                              </a:rPr>
                              <m:t>𝟐𝟐𝟎</m:t>
                            </m:r>
                          </m:e>
                          <m:sup>
                            <m:r>
                              <a:rPr lang="en-US" altLang="en-US" sz="2400" b="1" i="1" smtClean="0">
                                <a:solidFill>
                                  <a:srgbClr val="00B050"/>
                                </a:solidFill>
                                <a:latin typeface="Cambria Math" panose="02040503050406030204" pitchFamily="18" charset="0"/>
                              </a:rPr>
                              <m:t>𝟐</m:t>
                            </m:r>
                          </m:sup>
                        </m:sSup>
                      </m:num>
                      <m:den>
                        <m:r>
                          <a:rPr lang="en-US" altLang="en-US" sz="2400" b="1" i="1" smtClean="0">
                            <a:solidFill>
                              <a:srgbClr val="00B050"/>
                            </a:solidFill>
                            <a:latin typeface="Cambria Math" panose="02040503050406030204" pitchFamily="18" charset="0"/>
                          </a:rPr>
                          <m:t>𝟏𝟕𝟔</m:t>
                        </m:r>
                      </m:den>
                    </m:f>
                  </m:oMath>
                </a14:m>
                <a:r>
                  <a:rPr lang="en-US" altLang="en-US" sz="2400" b="1" i="1" dirty="0">
                    <a:solidFill>
                      <a:srgbClr val="00B050"/>
                    </a:solidFill>
                    <a:latin typeface="Open Sans"/>
                  </a:rPr>
                  <a:t>1800</a:t>
                </a:r>
                <a:endParaRPr lang="vi-VN" sz="2400" b="1" i="1" dirty="0">
                  <a:solidFill>
                    <a:srgbClr val="00B050"/>
                  </a:solidFill>
                </a:endParaRPr>
              </a:p>
            </p:txBody>
          </p:sp>
        </mc:Choice>
        <mc:Fallback xmlns="">
          <p:sp>
            <p:nvSpPr>
              <p:cNvPr id="15" name="Hộp Văn bản 14">
                <a:extLst>
                  <a:ext uri="{FF2B5EF4-FFF2-40B4-BE49-F238E27FC236}">
                    <a16:creationId xmlns:a16="http://schemas.microsoft.com/office/drawing/2014/main" id="{517CD066-D060-46DB-87E2-BC5EB8E1D438}"/>
                  </a:ext>
                </a:extLst>
              </p:cNvPr>
              <p:cNvSpPr txBox="1">
                <a:spLocks noRot="1" noChangeAspect="1" noMove="1" noResize="1" noEditPoints="1" noAdjustHandles="1" noChangeArrowheads="1" noChangeShapeType="1" noTextEdit="1"/>
              </p:cNvSpPr>
              <p:nvPr/>
            </p:nvSpPr>
            <p:spPr>
              <a:xfrm>
                <a:off x="4411107" y="2393337"/>
                <a:ext cx="1753321" cy="681020"/>
              </a:xfrm>
              <a:prstGeom prst="rect">
                <a:avLst/>
              </a:prstGeom>
              <a:blipFill>
                <a:blip r:embed="rId3"/>
                <a:stretch>
                  <a:fillRect l="-5575" r="-3136" b="-9009"/>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7" name="Hộp Văn bản 16">
                <a:extLst>
                  <a:ext uri="{FF2B5EF4-FFF2-40B4-BE49-F238E27FC236}">
                    <a16:creationId xmlns:a16="http://schemas.microsoft.com/office/drawing/2014/main" id="{CD09B7F2-866F-4AB3-9FDA-061902E92821}"/>
                  </a:ext>
                </a:extLst>
              </p:cNvPr>
              <p:cNvSpPr txBox="1"/>
              <p:nvPr/>
            </p:nvSpPr>
            <p:spPr>
              <a:xfrm>
                <a:off x="6093995" y="2522541"/>
                <a:ext cx="2763168" cy="461665"/>
              </a:xfrm>
              <a:prstGeom prst="rect">
                <a:avLst/>
              </a:prstGeom>
              <a:noFill/>
            </p:spPr>
            <p:txBody>
              <a:bodyPr wrap="square">
                <a:spAutoFit/>
              </a:bodyPr>
              <a:lstStyle/>
              <a:p>
                <a:r>
                  <a:rPr kumimoji="0" lang="en-US" altLang="en-US" sz="2400" b="1" i="1" u="none" strike="noStrike" cap="none" normalizeH="0" baseline="0" dirty="0">
                    <a:ln>
                      <a:noFill/>
                    </a:ln>
                    <a:solidFill>
                      <a:srgbClr val="00B050"/>
                    </a:solidFill>
                    <a:effectLst/>
                    <a:latin typeface="Open Sans"/>
                  </a:rPr>
                  <a:t>=  </a:t>
                </a:r>
                <a14:m>
                  <m:oMath xmlns:m="http://schemas.openxmlformats.org/officeDocument/2006/math">
                    <m:r>
                      <a:rPr lang="en-US" altLang="en-US" sz="2400" b="1" i="1" smtClean="0">
                        <a:solidFill>
                          <a:srgbClr val="00B050"/>
                        </a:solidFill>
                        <a:latin typeface="Cambria Math" panose="02040503050406030204" pitchFamily="18" charset="0"/>
                      </a:rPr>
                      <m:t>𝟒𝟗𝟓𝟎𝟎𝟎</m:t>
                    </m:r>
                    <m:r>
                      <a:rPr lang="en-US" altLang="en-US" sz="2400" b="1" i="1" smtClean="0">
                        <a:solidFill>
                          <a:srgbClr val="00B050"/>
                        </a:solidFill>
                        <a:latin typeface="Cambria Math" panose="02040503050406030204" pitchFamily="18" charset="0"/>
                      </a:rPr>
                      <m:t>(</m:t>
                    </m:r>
                    <m:r>
                      <a:rPr lang="en-US" altLang="en-US" sz="2400" b="1" i="1" smtClean="0">
                        <a:solidFill>
                          <a:srgbClr val="00B050"/>
                        </a:solidFill>
                        <a:latin typeface="Cambria Math" panose="02040503050406030204" pitchFamily="18" charset="0"/>
                      </a:rPr>
                      <m:t>𝑱</m:t>
                    </m:r>
                    <m:r>
                      <a:rPr lang="en-US" altLang="en-US" sz="2400" b="1" i="1" smtClean="0">
                        <a:solidFill>
                          <a:srgbClr val="00B050"/>
                        </a:solidFill>
                        <a:latin typeface="Cambria Math" panose="02040503050406030204" pitchFamily="18" charset="0"/>
                      </a:rPr>
                      <m:t>)</m:t>
                    </m:r>
                  </m:oMath>
                </a14:m>
                <a:r>
                  <a:rPr kumimoji="0" lang="en-US" altLang="en-US" sz="2400" b="1" i="1" u="none" strike="noStrike" cap="none" normalizeH="0" baseline="0" dirty="0">
                    <a:ln>
                      <a:noFill/>
                    </a:ln>
                    <a:solidFill>
                      <a:srgbClr val="00B050"/>
                    </a:solidFill>
                    <a:effectLst/>
                    <a:latin typeface="Open Sans"/>
                  </a:rPr>
                  <a:t> </a:t>
                </a:r>
                <a:endParaRPr lang="vi-VN" sz="2400" b="1" i="1" dirty="0">
                  <a:solidFill>
                    <a:srgbClr val="00B050"/>
                  </a:solidFill>
                </a:endParaRPr>
              </a:p>
            </p:txBody>
          </p:sp>
        </mc:Choice>
        <mc:Fallback xmlns="">
          <p:sp>
            <p:nvSpPr>
              <p:cNvPr id="17" name="Hộp Văn bản 16">
                <a:extLst>
                  <a:ext uri="{FF2B5EF4-FFF2-40B4-BE49-F238E27FC236}">
                    <a16:creationId xmlns:a16="http://schemas.microsoft.com/office/drawing/2014/main" id="{CD09B7F2-866F-4AB3-9FDA-061902E92821}"/>
                  </a:ext>
                </a:extLst>
              </p:cNvPr>
              <p:cNvSpPr txBox="1">
                <a:spLocks noRot="1" noChangeAspect="1" noMove="1" noResize="1" noEditPoints="1" noAdjustHandles="1" noChangeArrowheads="1" noChangeShapeType="1" noTextEdit="1"/>
              </p:cNvSpPr>
              <p:nvPr/>
            </p:nvSpPr>
            <p:spPr>
              <a:xfrm>
                <a:off x="6093995" y="2522541"/>
                <a:ext cx="2763168" cy="461665"/>
              </a:xfrm>
              <a:prstGeom prst="rect">
                <a:avLst/>
              </a:prstGeom>
              <a:blipFill>
                <a:blip r:embed="rId4"/>
                <a:stretch>
                  <a:fillRect l="-3532" t="-10526" b="-28947"/>
                </a:stretch>
              </a:blipFill>
            </p:spPr>
            <p:txBody>
              <a:bodyPr/>
              <a:lstStyle/>
              <a:p>
                <a:r>
                  <a:rPr lang="vi-VN">
                    <a:noFill/>
                  </a:rPr>
                  <a:t> </a:t>
                </a:r>
              </a:p>
            </p:txBody>
          </p:sp>
        </mc:Fallback>
      </mc:AlternateContent>
      <p:sp>
        <p:nvSpPr>
          <p:cNvPr id="19" name="Hộp Văn bản 18">
            <a:extLst>
              <a:ext uri="{FF2B5EF4-FFF2-40B4-BE49-F238E27FC236}">
                <a16:creationId xmlns:a16="http://schemas.microsoft.com/office/drawing/2014/main" id="{EE34CE58-706A-49D7-991F-A58B804E9F1B}"/>
              </a:ext>
            </a:extLst>
          </p:cNvPr>
          <p:cNvSpPr txBox="1"/>
          <p:nvPr/>
        </p:nvSpPr>
        <p:spPr>
          <a:xfrm>
            <a:off x="8097146" y="2489619"/>
            <a:ext cx="2409961" cy="461665"/>
          </a:xfrm>
          <a:prstGeom prst="rect">
            <a:avLst/>
          </a:prstGeom>
          <a:noFill/>
        </p:spPr>
        <p:txBody>
          <a:bodyPr wrap="square">
            <a:spAutoFit/>
          </a:bodyPr>
          <a:lstStyle/>
          <a:p>
            <a:r>
              <a:rPr lang="vi-VN" sz="2400" b="1" i="1" dirty="0">
                <a:solidFill>
                  <a:srgbClr val="00B050"/>
                </a:solidFill>
                <a:effectLst/>
                <a:latin typeface="Open Sans"/>
              </a:rPr>
              <a:t>= 118800cal</a:t>
            </a:r>
            <a:endParaRPr lang="vi-VN" sz="2400" b="1" i="1" dirty="0">
              <a:solidFill>
                <a:srgbClr val="00B050"/>
              </a:solidFill>
            </a:endParaRPr>
          </a:p>
        </p:txBody>
      </p:sp>
    </p:spTree>
    <p:extLst>
      <p:ext uri="{BB962C8B-B14F-4D97-AF65-F5344CB8AC3E}">
        <p14:creationId xmlns:p14="http://schemas.microsoft.com/office/powerpoint/2010/main" val="9239411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arn(inVertical)">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5" grpId="0"/>
      <p:bldP spid="17"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118985" y="225234"/>
            <a:ext cx="10414131" cy="1464231"/>
          </a:xfrm>
          <a:prstGeom prst="roundRect">
            <a:avLst/>
          </a:prstGeom>
          <a:solidFill>
            <a:schemeClr val="accent2">
              <a:lumMod val="20000"/>
              <a:lumOff val="80000"/>
            </a:schemeClr>
          </a:solidFill>
          <a:ln w="28575">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sz="2000" b="1" i="1" dirty="0"/>
              <a:t>Bài 6: Một bếp điện được sử dụng với hiệu điện thế 220V thì dòng điện chạy qua bếp có cường độ 3A. Dùng bếp này thì đun sôi được 2 lít nước từ nhiệt độ ban đầu 20</a:t>
            </a:r>
            <a:r>
              <a:rPr lang="vi-VN" sz="2000" b="1" i="1" baseline="30000" dirty="0"/>
              <a:t>o</a:t>
            </a:r>
            <a:r>
              <a:rPr lang="vi-VN" sz="2000" b="1" i="1" dirty="0"/>
              <a:t>C trong thời gian 20 phút. Tính hiệu suất của bếp điện, biết nhiệt dung riêng của nước là c = 4200J/Kg.K</a:t>
            </a:r>
            <a:endParaRPr lang="en-US" sz="2000" b="1" i="1" dirty="0"/>
          </a:p>
        </p:txBody>
      </p:sp>
      <p:sp>
        <p:nvSpPr>
          <p:cNvPr id="113717" name="Text Box 53"/>
          <p:cNvSpPr txBox="1">
            <a:spLocks noChangeArrowheads="1"/>
          </p:cNvSpPr>
          <p:nvPr/>
        </p:nvSpPr>
        <p:spPr bwMode="auto">
          <a:xfrm>
            <a:off x="1088756" y="1705546"/>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i="1" u="sng" dirty="0">
                <a:solidFill>
                  <a:srgbClr val="0000CC"/>
                </a:solidFill>
                <a:latin typeface="Times New Roman" panose="02020603050405020304" pitchFamily="18" charset="0"/>
              </a:rPr>
              <a:t>Tóm tắt:</a:t>
            </a:r>
          </a:p>
        </p:txBody>
      </p:sp>
      <p:cxnSp>
        <p:nvCxnSpPr>
          <p:cNvPr id="4" name="Straight Connector 3"/>
          <p:cNvCxnSpPr/>
          <p:nvPr/>
        </p:nvCxnSpPr>
        <p:spPr>
          <a:xfrm flipH="1">
            <a:off x="3096102" y="1705546"/>
            <a:ext cx="37894" cy="5160145"/>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3242692" y="1705546"/>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i="1" u="sng" dirty="0">
                <a:solidFill>
                  <a:srgbClr val="0000CC"/>
                </a:solidFill>
                <a:latin typeface="Times New Roman" panose="02020603050405020304" pitchFamily="18" charset="0"/>
              </a:rPr>
              <a:t>Giải:</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2400" b="0" i="0" u="none" strike="noStrike" cap="none" normalizeH="0" baseline="0" dirty="0">
                <a:ln>
                  <a:noFill/>
                </a:ln>
                <a:solidFill>
                  <a:schemeClr val="tx1"/>
                </a:solidFill>
                <a:effectLst/>
                <a:latin typeface="Arial" panose="020B0604020202020204" pitchFamily="34" charset="0"/>
              </a:rPr>
              <a:t/>
            </a:r>
            <a:br>
              <a:rPr kumimoji="0" lang="en-US" altLang="en-US" sz="124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rPr>
              <a:t>  </a:t>
            </a:r>
            <a:r>
              <a:rPr kumimoji="0" lang="en-US" altLang="en-US" sz="3300" b="0" i="0" u="none" strike="noStrike" cap="none" normalizeH="0" baseline="0" dirty="0">
                <a:ln>
                  <a:noFill/>
                </a:ln>
                <a:solidFill>
                  <a:schemeClr val="tx1"/>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Rectangle 1"/>
              <p:cNvSpPr/>
              <p:nvPr/>
            </p:nvSpPr>
            <p:spPr>
              <a:xfrm>
                <a:off x="1147909" y="2215001"/>
                <a:ext cx="2007971" cy="3534557"/>
              </a:xfrm>
              <a:prstGeom prst="rect">
                <a:avLst/>
              </a:prstGeom>
            </p:spPr>
            <p:txBody>
              <a:bodyPr wrap="square">
                <a:spAutoFit/>
              </a:bodyPr>
              <a:lstStyle/>
              <a:p>
                <a:pPr algn="just"/>
                <a:r>
                  <a:rPr lang="vi-VN" sz="2000" b="1" i="1" dirty="0">
                    <a:solidFill>
                      <a:srgbClr val="00B050"/>
                    </a:solidFill>
                    <a:effectLst/>
                    <a:latin typeface="Open Sans"/>
                  </a:rPr>
                  <a:t>U = 220V</a:t>
                </a:r>
                <a:endParaRPr lang="en-US" sz="2000" b="1" i="1" dirty="0">
                  <a:solidFill>
                    <a:srgbClr val="00B050"/>
                  </a:solidFill>
                  <a:effectLst/>
                  <a:latin typeface="Open Sans"/>
                </a:endParaRPr>
              </a:p>
              <a:p>
                <a:pPr algn="just"/>
                <a:r>
                  <a:rPr lang="vi-VN" sz="2000" b="1" i="1" dirty="0">
                    <a:solidFill>
                      <a:srgbClr val="00B050"/>
                    </a:solidFill>
                    <a:effectLst/>
                    <a:latin typeface="Open Sans"/>
                  </a:rPr>
                  <a:t>I = 3A</a:t>
                </a:r>
                <a:endParaRPr lang="en-US" sz="2000" b="1" i="1" dirty="0">
                  <a:solidFill>
                    <a:srgbClr val="00B050"/>
                  </a:solidFill>
                  <a:effectLst/>
                  <a:latin typeface="Open Sans"/>
                </a:endParaRPr>
              </a:p>
              <a:p>
                <a:pPr algn="just"/>
                <a:r>
                  <a:rPr lang="vi-VN" sz="2000" b="1" i="1" dirty="0">
                    <a:solidFill>
                      <a:srgbClr val="00B050"/>
                    </a:solidFill>
                    <a:effectLst/>
                    <a:latin typeface="Open Sans"/>
                  </a:rPr>
                  <a:t>V = 2 </a:t>
                </a:r>
                <a:r>
                  <a:rPr lang="vi-VN" sz="2000" b="1" i="1" dirty="0" err="1">
                    <a:solidFill>
                      <a:srgbClr val="00B050"/>
                    </a:solidFill>
                    <a:effectLst/>
                    <a:latin typeface="Open Sans"/>
                  </a:rPr>
                  <a:t>lít</a:t>
                </a:r>
                <a:endParaRPr lang="vi-VN" sz="2000" b="1" i="1" dirty="0">
                  <a:solidFill>
                    <a:srgbClr val="00B050"/>
                  </a:solidFill>
                  <a:effectLst/>
                  <a:latin typeface="Open Sans"/>
                </a:endParaRPr>
              </a:p>
              <a:p>
                <a:pPr algn="just"/>
                <a:r>
                  <a:rPr lang="vi-VN" sz="2000" b="1" i="1" dirty="0">
                    <a:solidFill>
                      <a:srgbClr val="00B050"/>
                    </a:solidFill>
                    <a:latin typeface="Open Sans"/>
                  </a:rPr>
                  <a:t>   = 0,002</a:t>
                </a:r>
                <a:r>
                  <a:rPr lang="vi-VN" sz="2000" b="1" dirty="0">
                    <a:solidFill>
                      <a:srgbClr val="00B050"/>
                    </a:solidFill>
                  </a:rPr>
                  <a:t> </a:t>
                </a:r>
                <a14:m>
                  <m:oMath xmlns:m="http://schemas.openxmlformats.org/officeDocument/2006/math">
                    <m:sSup>
                      <m:sSupPr>
                        <m:ctrlPr>
                          <a:rPr lang="vi-VN" sz="2000" b="1" i="1" smtClean="0">
                            <a:solidFill>
                              <a:srgbClr val="00B050"/>
                            </a:solidFill>
                            <a:latin typeface="Cambria Math" panose="02040503050406030204" pitchFamily="18" charset="0"/>
                          </a:rPr>
                        </m:ctrlPr>
                      </m:sSupPr>
                      <m:e>
                        <m:r>
                          <a:rPr lang="vi-VN" sz="2000" b="1" i="1" smtClean="0">
                            <a:solidFill>
                              <a:srgbClr val="00B050"/>
                            </a:solidFill>
                            <a:latin typeface="Cambria Math" panose="02040503050406030204" pitchFamily="18" charset="0"/>
                          </a:rPr>
                          <m:t>𝒎</m:t>
                        </m:r>
                      </m:e>
                      <m:sup>
                        <m:r>
                          <a:rPr lang="vi-VN" sz="2000" b="1" i="1" smtClean="0">
                            <a:solidFill>
                              <a:srgbClr val="00B050"/>
                            </a:solidFill>
                            <a:latin typeface="Cambria Math" panose="02040503050406030204" pitchFamily="18" charset="0"/>
                          </a:rPr>
                          <m:t>𝟑</m:t>
                        </m:r>
                      </m:sup>
                    </m:sSup>
                  </m:oMath>
                </a14:m>
                <a:endParaRPr lang="en-US" sz="2000" b="1" i="1" dirty="0">
                  <a:solidFill>
                    <a:srgbClr val="00B050"/>
                  </a:solidFill>
                  <a:effectLst/>
                  <a:latin typeface="Open Sans"/>
                </a:endParaRPr>
              </a:p>
              <a:p>
                <a:pPr algn="just"/>
                <a:r>
                  <a:rPr lang="vi-VN" sz="2000" b="1" i="1" dirty="0">
                    <a:solidFill>
                      <a:srgbClr val="00B050"/>
                    </a:solidFill>
                    <a:latin typeface="Open Sans"/>
                  </a:rPr>
                  <a:t>D= 1000kg/</a:t>
                </a:r>
                <a14:m>
                  <m:oMath xmlns:m="http://schemas.openxmlformats.org/officeDocument/2006/math">
                    <m:sSup>
                      <m:sSupPr>
                        <m:ctrlPr>
                          <a:rPr lang="vi-VN" sz="2000" b="1" i="1" smtClean="0">
                            <a:solidFill>
                              <a:srgbClr val="00B050"/>
                            </a:solidFill>
                            <a:latin typeface="Cambria Math" panose="02040503050406030204" pitchFamily="18" charset="0"/>
                          </a:rPr>
                        </m:ctrlPr>
                      </m:sSupPr>
                      <m:e>
                        <m:r>
                          <a:rPr lang="vi-VN" sz="2000" b="1" i="1" smtClean="0">
                            <a:solidFill>
                              <a:srgbClr val="00B050"/>
                            </a:solidFill>
                            <a:latin typeface="Cambria Math" panose="02040503050406030204" pitchFamily="18" charset="0"/>
                          </a:rPr>
                          <m:t>𝒎</m:t>
                        </m:r>
                      </m:e>
                      <m:sup>
                        <m:r>
                          <a:rPr lang="vi-VN" sz="2000" b="1" i="1" smtClean="0">
                            <a:solidFill>
                              <a:srgbClr val="00B050"/>
                            </a:solidFill>
                            <a:latin typeface="Cambria Math" panose="02040503050406030204" pitchFamily="18" charset="0"/>
                          </a:rPr>
                          <m:t>𝟑</m:t>
                        </m:r>
                      </m:sup>
                    </m:sSup>
                  </m:oMath>
                </a14:m>
                <a:endParaRPr lang="vi-VN" sz="2000" b="1" i="1" dirty="0">
                  <a:solidFill>
                    <a:srgbClr val="00B050"/>
                  </a:solidFill>
                  <a:effectLst/>
                  <a:latin typeface="Open Sans"/>
                </a:endParaRPr>
              </a:p>
              <a:p>
                <a:pPr algn="just"/>
                <a14:m>
                  <m:oMath xmlns:m="http://schemas.openxmlformats.org/officeDocument/2006/math">
                    <m:sSubSup>
                      <m:sSubSupPr>
                        <m:ctrlPr>
                          <a:rPr lang="vi-VN" sz="2000" b="1" i="1" dirty="0" smtClean="0">
                            <a:solidFill>
                              <a:srgbClr val="00B050"/>
                            </a:solidFill>
                            <a:effectLst/>
                            <a:latin typeface="Cambria Math" panose="02040503050406030204" pitchFamily="18" charset="0"/>
                          </a:rPr>
                        </m:ctrlPr>
                      </m:sSubSupPr>
                      <m:e>
                        <m:r>
                          <a:rPr lang="vi-VN" sz="2000" b="1" i="1" dirty="0" smtClean="0">
                            <a:solidFill>
                              <a:srgbClr val="00B050"/>
                            </a:solidFill>
                            <a:effectLst/>
                            <a:latin typeface="Cambria Math" panose="02040503050406030204" pitchFamily="18" charset="0"/>
                          </a:rPr>
                          <m:t>𝒕</m:t>
                        </m:r>
                      </m:e>
                      <m:sub>
                        <m:r>
                          <a:rPr lang="vi-VN" sz="2000" b="1" i="1" dirty="0" smtClean="0">
                            <a:solidFill>
                              <a:srgbClr val="00B050"/>
                            </a:solidFill>
                            <a:effectLst/>
                            <a:latin typeface="Cambria Math" panose="02040503050406030204" pitchFamily="18" charset="0"/>
                          </a:rPr>
                          <m:t>𝟏</m:t>
                        </m:r>
                      </m:sub>
                      <m:sup>
                        <m:r>
                          <a:rPr lang="vi-VN" sz="2000" b="1" i="1" dirty="0" smtClean="0">
                            <a:solidFill>
                              <a:srgbClr val="00B050"/>
                            </a:solidFill>
                            <a:effectLst/>
                            <a:latin typeface="Cambria Math" panose="02040503050406030204" pitchFamily="18" charset="0"/>
                          </a:rPr>
                          <m:t>𝟎</m:t>
                        </m:r>
                      </m:sup>
                    </m:sSubSup>
                  </m:oMath>
                </a14:m>
                <a:r>
                  <a:rPr lang="vi-VN" sz="2000" b="1" i="1" dirty="0">
                    <a:solidFill>
                      <a:srgbClr val="00B050"/>
                    </a:solidFill>
                    <a:effectLst/>
                    <a:latin typeface="Open Sans"/>
                  </a:rPr>
                  <a:t> = 20</a:t>
                </a:r>
                <a:r>
                  <a:rPr lang="vi-VN" sz="2000" b="1" i="1" baseline="30000" dirty="0">
                    <a:solidFill>
                      <a:srgbClr val="00B050"/>
                    </a:solidFill>
                    <a:effectLst/>
                    <a:latin typeface="Open Sans"/>
                  </a:rPr>
                  <a:t>o</a:t>
                </a:r>
                <a:r>
                  <a:rPr lang="vi-VN" sz="2000" b="1" i="1" dirty="0">
                    <a:solidFill>
                      <a:srgbClr val="00B050"/>
                    </a:solidFill>
                    <a:effectLst/>
                    <a:latin typeface="Open Sans"/>
                  </a:rPr>
                  <a:t>C</a:t>
                </a:r>
                <a:endParaRPr lang="en-US" sz="2000" b="1" i="1" dirty="0">
                  <a:solidFill>
                    <a:srgbClr val="00B050"/>
                  </a:solidFill>
                  <a:effectLst/>
                  <a:latin typeface="Open Sans"/>
                </a:endParaRPr>
              </a:p>
              <a:p>
                <a:pPr algn="just"/>
                <a14:m>
                  <m:oMath xmlns:m="http://schemas.openxmlformats.org/officeDocument/2006/math">
                    <m:sSubSup>
                      <m:sSubSupPr>
                        <m:ctrlPr>
                          <a:rPr lang="vi-VN" sz="2000" b="1" i="1" dirty="0" smtClean="0">
                            <a:solidFill>
                              <a:srgbClr val="00B050"/>
                            </a:solidFill>
                            <a:effectLst/>
                            <a:latin typeface="Cambria Math" panose="02040503050406030204" pitchFamily="18" charset="0"/>
                          </a:rPr>
                        </m:ctrlPr>
                      </m:sSubSupPr>
                      <m:e>
                        <m:r>
                          <a:rPr lang="vi-VN" sz="2000" b="1" i="1" dirty="0" smtClean="0">
                            <a:solidFill>
                              <a:srgbClr val="00B050"/>
                            </a:solidFill>
                            <a:effectLst/>
                            <a:latin typeface="Cambria Math" panose="02040503050406030204" pitchFamily="18" charset="0"/>
                          </a:rPr>
                          <m:t>𝒕</m:t>
                        </m:r>
                      </m:e>
                      <m:sub>
                        <m:r>
                          <a:rPr lang="vi-VN" sz="2000" b="1" i="1" dirty="0" smtClean="0">
                            <a:solidFill>
                              <a:srgbClr val="00B050"/>
                            </a:solidFill>
                            <a:effectLst/>
                            <a:latin typeface="Cambria Math" panose="02040503050406030204" pitchFamily="18" charset="0"/>
                          </a:rPr>
                          <m:t>𝟐</m:t>
                        </m:r>
                      </m:sub>
                      <m:sup>
                        <m:r>
                          <a:rPr lang="vi-VN" sz="2000" b="1" i="1" dirty="0" smtClean="0">
                            <a:solidFill>
                              <a:srgbClr val="00B050"/>
                            </a:solidFill>
                            <a:effectLst/>
                            <a:latin typeface="Cambria Math" panose="02040503050406030204" pitchFamily="18" charset="0"/>
                          </a:rPr>
                          <m:t>𝟎</m:t>
                        </m:r>
                      </m:sup>
                    </m:sSubSup>
                  </m:oMath>
                </a14:m>
                <a:r>
                  <a:rPr lang="vi-VN" sz="2000" b="1" i="1" dirty="0">
                    <a:solidFill>
                      <a:srgbClr val="00B050"/>
                    </a:solidFill>
                    <a:effectLst/>
                    <a:latin typeface="Open Sans"/>
                  </a:rPr>
                  <a:t> </a:t>
                </a:r>
                <a:r>
                  <a:rPr lang="vi-VN" sz="2000" b="1" i="1" dirty="0">
                    <a:solidFill>
                      <a:srgbClr val="00B050"/>
                    </a:solidFill>
                    <a:latin typeface="Open Sans"/>
                  </a:rPr>
                  <a:t> = 100</a:t>
                </a:r>
                <a:r>
                  <a:rPr lang="vi-VN" sz="2000" b="1" i="1" baseline="30000" dirty="0">
                    <a:solidFill>
                      <a:srgbClr val="00B050"/>
                    </a:solidFill>
                    <a:latin typeface="Open Sans"/>
                  </a:rPr>
                  <a:t>o</a:t>
                </a:r>
                <a:r>
                  <a:rPr lang="vi-VN" sz="2000" b="1" i="1" dirty="0">
                    <a:solidFill>
                      <a:srgbClr val="00B050"/>
                    </a:solidFill>
                    <a:latin typeface="Open Sans"/>
                  </a:rPr>
                  <a:t>C </a:t>
                </a:r>
              </a:p>
              <a:p>
                <a:pPr algn="just"/>
                <a:r>
                  <a:rPr lang="vi-VN" sz="2000" b="1" i="1" dirty="0">
                    <a:solidFill>
                      <a:srgbClr val="00B050"/>
                    </a:solidFill>
                    <a:effectLst/>
                    <a:latin typeface="Open Sans"/>
                  </a:rPr>
                  <a:t>t = 20 </a:t>
                </a:r>
                <a:r>
                  <a:rPr lang="vi-VN" sz="2000" b="1" i="1" dirty="0" err="1">
                    <a:solidFill>
                      <a:srgbClr val="00B050"/>
                    </a:solidFill>
                    <a:effectLst/>
                    <a:latin typeface="Open Sans"/>
                  </a:rPr>
                  <a:t>phút</a:t>
                </a:r>
                <a:r>
                  <a:rPr lang="vi-VN" sz="2000" b="1" i="1" dirty="0">
                    <a:solidFill>
                      <a:srgbClr val="00B050"/>
                    </a:solidFill>
                    <a:effectLst/>
                    <a:latin typeface="Open Sans"/>
                  </a:rPr>
                  <a:t> </a:t>
                </a:r>
              </a:p>
              <a:p>
                <a:pPr algn="just"/>
                <a:r>
                  <a:rPr lang="vi-VN" sz="2000" b="1" i="1" dirty="0">
                    <a:solidFill>
                      <a:srgbClr val="00B050"/>
                    </a:solidFill>
                    <a:latin typeface="Open Sans"/>
                  </a:rPr>
                  <a:t>   </a:t>
                </a:r>
                <a:r>
                  <a:rPr lang="vi-VN" sz="2000" b="1" i="1" dirty="0">
                    <a:solidFill>
                      <a:srgbClr val="00B050"/>
                    </a:solidFill>
                    <a:effectLst/>
                    <a:latin typeface="Open Sans"/>
                  </a:rPr>
                  <a:t>= 1200s</a:t>
                </a:r>
                <a:endParaRPr lang="en-US" sz="2000" b="1" i="1" dirty="0">
                  <a:solidFill>
                    <a:srgbClr val="00B050"/>
                  </a:solidFill>
                  <a:effectLst/>
                  <a:latin typeface="Open Sans"/>
                </a:endParaRPr>
              </a:p>
              <a:p>
                <a:pPr algn="just"/>
                <a:r>
                  <a:rPr lang="vi-VN" sz="2000" b="1" i="1" dirty="0">
                    <a:solidFill>
                      <a:srgbClr val="00B050"/>
                    </a:solidFill>
                    <a:effectLst/>
                    <a:latin typeface="Open Sans"/>
                  </a:rPr>
                  <a:t>c = 4200J/</a:t>
                </a:r>
                <a:r>
                  <a:rPr lang="vi-VN" sz="2000" b="1" i="1" dirty="0" err="1">
                    <a:solidFill>
                      <a:srgbClr val="00B050"/>
                    </a:solidFill>
                    <a:effectLst/>
                    <a:latin typeface="Open Sans"/>
                  </a:rPr>
                  <a:t>kg.K</a:t>
                </a:r>
                <a:endParaRPr lang="vi-VN" sz="2000" b="1" i="1" dirty="0">
                  <a:solidFill>
                    <a:srgbClr val="00B050"/>
                  </a:solidFill>
                  <a:effectLst/>
                  <a:latin typeface="Open Sans"/>
                </a:endParaRPr>
              </a:p>
              <a:p>
                <a:pPr algn="just"/>
                <a:r>
                  <a:rPr lang="vi-VN" sz="2000" b="1" i="1" dirty="0">
                    <a:solidFill>
                      <a:srgbClr val="00B050"/>
                    </a:solidFill>
                    <a:effectLst/>
                    <a:latin typeface="Open Sans"/>
                  </a:rPr>
                  <a:t>H = ?</a:t>
                </a:r>
              </a:p>
            </p:txBody>
          </p:sp>
        </mc:Choice>
        <mc:Fallback xmlns="">
          <p:sp>
            <p:nvSpPr>
              <p:cNvPr id="2" name="Rectangle 1"/>
              <p:cNvSpPr>
                <a:spLocks noRot="1" noChangeAspect="1" noMove="1" noResize="1" noEditPoints="1" noAdjustHandles="1" noChangeArrowheads="1" noChangeShapeType="1" noTextEdit="1"/>
              </p:cNvSpPr>
              <p:nvPr/>
            </p:nvSpPr>
            <p:spPr>
              <a:xfrm>
                <a:off x="1147909" y="2215001"/>
                <a:ext cx="2007971" cy="3534557"/>
              </a:xfrm>
              <a:prstGeom prst="rect">
                <a:avLst/>
              </a:prstGeom>
              <a:blipFill>
                <a:blip r:embed="rId2"/>
                <a:stretch>
                  <a:fillRect l="-3030" t="-862" b="-2069"/>
                </a:stretch>
              </a:blipFill>
            </p:spPr>
            <p:txBody>
              <a:bodyPr/>
              <a:lstStyle/>
              <a:p>
                <a:r>
                  <a:rPr lang="vi-VN">
                    <a:noFill/>
                  </a:rPr>
                  <a:t> </a:t>
                </a:r>
              </a:p>
            </p:txBody>
          </p:sp>
        </mc:Fallback>
      </mc:AlternateContent>
      <p:sp>
        <p:nvSpPr>
          <p:cNvPr id="13" name="Hộp Văn bản 12">
            <a:extLst>
              <a:ext uri="{FF2B5EF4-FFF2-40B4-BE49-F238E27FC236}">
                <a16:creationId xmlns:a16="http://schemas.microsoft.com/office/drawing/2014/main" id="{E03CEE4F-1EA7-437D-BEEE-AA9601E5A1AC}"/>
              </a:ext>
            </a:extLst>
          </p:cNvPr>
          <p:cNvSpPr txBox="1"/>
          <p:nvPr/>
        </p:nvSpPr>
        <p:spPr>
          <a:xfrm>
            <a:off x="3278323" y="2833219"/>
            <a:ext cx="7190894" cy="400110"/>
          </a:xfrm>
          <a:prstGeom prst="rect">
            <a:avLst/>
          </a:prstGeom>
          <a:noFill/>
        </p:spPr>
        <p:txBody>
          <a:bodyPr wrap="square">
            <a:spAutoFit/>
          </a:bodyPr>
          <a:lstStyle/>
          <a:p>
            <a:r>
              <a:rPr lang="vi-VN" sz="2000" b="1" i="1" dirty="0" err="1">
                <a:solidFill>
                  <a:srgbClr val="00B050"/>
                </a:solidFill>
                <a:effectLst/>
                <a:latin typeface="Open Sans"/>
              </a:rPr>
              <a:t>Nhiệt</a:t>
            </a:r>
            <a:r>
              <a:rPr lang="vi-VN" sz="2000" b="1" i="1" dirty="0">
                <a:solidFill>
                  <a:srgbClr val="00B050"/>
                </a:solidFill>
                <a:effectLst/>
                <a:latin typeface="Open Sans"/>
              </a:rPr>
              <a:t> </a:t>
            </a:r>
            <a:r>
              <a:rPr lang="vi-VN" sz="2000" b="1" i="1" dirty="0" err="1">
                <a:solidFill>
                  <a:srgbClr val="00B050"/>
                </a:solidFill>
                <a:effectLst/>
                <a:latin typeface="Open Sans"/>
              </a:rPr>
              <a:t>lượng</a:t>
            </a:r>
            <a:r>
              <a:rPr lang="vi-VN" sz="2000" b="1" i="1" dirty="0">
                <a:solidFill>
                  <a:srgbClr val="00B050"/>
                </a:solidFill>
                <a:effectLst/>
                <a:latin typeface="Open Sans"/>
              </a:rPr>
              <a:t> </a:t>
            </a:r>
            <a:r>
              <a:rPr lang="vi-VN" sz="2000" b="1" i="1" dirty="0" err="1">
                <a:solidFill>
                  <a:srgbClr val="00B050"/>
                </a:solidFill>
                <a:effectLst/>
                <a:latin typeface="Open Sans"/>
              </a:rPr>
              <a:t>cần</a:t>
            </a:r>
            <a:r>
              <a:rPr lang="vi-VN" sz="2000" b="1" i="1" dirty="0">
                <a:solidFill>
                  <a:srgbClr val="00B050"/>
                </a:solidFill>
                <a:effectLst/>
                <a:latin typeface="Open Sans"/>
              </a:rPr>
              <a:t> cung </a:t>
            </a:r>
            <a:r>
              <a:rPr lang="vi-VN" sz="2000" b="1" i="1" dirty="0" err="1">
                <a:solidFill>
                  <a:srgbClr val="00B050"/>
                </a:solidFill>
                <a:effectLst/>
                <a:latin typeface="Open Sans"/>
              </a:rPr>
              <a:t>cấp</a:t>
            </a:r>
            <a:r>
              <a:rPr lang="vi-VN" sz="2000" b="1" i="1" dirty="0">
                <a:solidFill>
                  <a:srgbClr val="00B050"/>
                </a:solidFill>
                <a:effectLst/>
                <a:latin typeface="Open Sans"/>
              </a:rPr>
              <a:t> </a:t>
            </a:r>
            <a:r>
              <a:rPr lang="vi-VN" sz="2000" b="1" i="1" dirty="0" err="1">
                <a:solidFill>
                  <a:srgbClr val="00B050"/>
                </a:solidFill>
                <a:effectLst/>
                <a:latin typeface="Open Sans"/>
              </a:rPr>
              <a:t>để</a:t>
            </a:r>
            <a:r>
              <a:rPr lang="vi-VN" sz="2000" b="1" i="1" dirty="0">
                <a:solidFill>
                  <a:srgbClr val="00B050"/>
                </a:solidFill>
                <a:effectLst/>
                <a:latin typeface="Open Sans"/>
              </a:rPr>
              <a:t> đun sôi </a:t>
            </a:r>
            <a:r>
              <a:rPr lang="vi-VN" sz="2000" b="1" i="1" dirty="0" err="1">
                <a:solidFill>
                  <a:srgbClr val="00B050"/>
                </a:solidFill>
                <a:effectLst/>
                <a:latin typeface="Open Sans"/>
              </a:rPr>
              <a:t>lượng</a:t>
            </a:r>
            <a:r>
              <a:rPr lang="vi-VN" sz="2000" b="1" i="1" dirty="0">
                <a:solidFill>
                  <a:srgbClr val="00B050"/>
                </a:solidFill>
                <a:effectLst/>
                <a:latin typeface="Open Sans"/>
              </a:rPr>
              <a:t> </a:t>
            </a:r>
            <a:r>
              <a:rPr lang="vi-VN" sz="2000" b="1" i="1" dirty="0" err="1">
                <a:solidFill>
                  <a:srgbClr val="00B050"/>
                </a:solidFill>
                <a:effectLst/>
                <a:latin typeface="Open Sans"/>
              </a:rPr>
              <a:t>nước</a:t>
            </a:r>
            <a:r>
              <a:rPr lang="vi-VN" sz="2000" b="1" i="1" dirty="0">
                <a:solidFill>
                  <a:srgbClr val="00B050"/>
                </a:solidFill>
                <a:effectLst/>
                <a:latin typeface="Open Sans"/>
              </a:rPr>
              <a:t> </a:t>
            </a:r>
            <a:r>
              <a:rPr lang="vi-VN" sz="2000" b="1" i="1" dirty="0" err="1">
                <a:solidFill>
                  <a:srgbClr val="00B050"/>
                </a:solidFill>
                <a:effectLst/>
                <a:latin typeface="Open Sans"/>
              </a:rPr>
              <a:t>này</a:t>
            </a:r>
            <a:r>
              <a:rPr lang="vi-VN" sz="2000" b="1" i="1" dirty="0">
                <a:solidFill>
                  <a:srgbClr val="00B050"/>
                </a:solidFill>
                <a:effectLst/>
                <a:latin typeface="Open Sans"/>
              </a:rPr>
              <a:t> </a:t>
            </a:r>
            <a:r>
              <a:rPr lang="vi-VN" sz="2000" b="1" i="1" dirty="0" err="1">
                <a:solidFill>
                  <a:srgbClr val="00B050"/>
                </a:solidFill>
                <a:effectLst/>
                <a:latin typeface="Open Sans"/>
              </a:rPr>
              <a:t>là</a:t>
            </a:r>
            <a:r>
              <a:rPr lang="vi-VN" sz="2000" b="1" i="1" dirty="0">
                <a:solidFill>
                  <a:srgbClr val="00B050"/>
                </a:solidFill>
                <a:effectLst/>
                <a:latin typeface="Open Sans"/>
              </a:rPr>
              <a:t>:</a:t>
            </a:r>
            <a:endParaRPr lang="vi-VN" sz="2000" b="1" i="1" dirty="0">
              <a:solidFill>
                <a:srgbClr val="00B050"/>
              </a:solidFill>
            </a:endParaRPr>
          </a:p>
        </p:txBody>
      </p:sp>
      <p:sp>
        <p:nvSpPr>
          <p:cNvPr id="14" name="Hộp Văn bản 13">
            <a:extLst>
              <a:ext uri="{FF2B5EF4-FFF2-40B4-BE49-F238E27FC236}">
                <a16:creationId xmlns:a16="http://schemas.microsoft.com/office/drawing/2014/main" id="{B64E615E-2A86-4E8C-BCC5-89BAD2A8FB87}"/>
              </a:ext>
            </a:extLst>
          </p:cNvPr>
          <p:cNvSpPr txBox="1"/>
          <p:nvPr/>
        </p:nvSpPr>
        <p:spPr>
          <a:xfrm>
            <a:off x="3220808" y="2232644"/>
            <a:ext cx="3327883" cy="400110"/>
          </a:xfrm>
          <a:prstGeom prst="rect">
            <a:avLst/>
          </a:prstGeom>
          <a:noFill/>
        </p:spPr>
        <p:txBody>
          <a:bodyPr wrap="square">
            <a:spAutoFit/>
          </a:bodyPr>
          <a:lstStyle/>
          <a:p>
            <a:r>
              <a:rPr lang="vi-VN" sz="2000" b="1" i="1" dirty="0" err="1">
                <a:solidFill>
                  <a:srgbClr val="00B050"/>
                </a:solidFill>
                <a:effectLst/>
                <a:latin typeface="Open Sans"/>
              </a:rPr>
              <a:t>Khối</a:t>
            </a:r>
            <a:r>
              <a:rPr lang="vi-VN" sz="2000" b="1" i="1" dirty="0">
                <a:solidFill>
                  <a:srgbClr val="00B050"/>
                </a:solidFill>
                <a:effectLst/>
                <a:latin typeface="Open Sans"/>
              </a:rPr>
              <a:t> </a:t>
            </a:r>
            <a:r>
              <a:rPr lang="vi-VN" sz="2000" b="1" i="1" dirty="0" err="1">
                <a:solidFill>
                  <a:srgbClr val="00B050"/>
                </a:solidFill>
                <a:effectLst/>
                <a:latin typeface="Open Sans"/>
              </a:rPr>
              <a:t>lượng</a:t>
            </a:r>
            <a:r>
              <a:rPr lang="vi-VN" sz="2000" b="1" i="1" dirty="0">
                <a:solidFill>
                  <a:srgbClr val="00B050"/>
                </a:solidFill>
                <a:effectLst/>
                <a:latin typeface="Open Sans"/>
              </a:rPr>
              <a:t> </a:t>
            </a:r>
            <a:r>
              <a:rPr lang="vi-VN" sz="2000" b="1" i="1" dirty="0" err="1">
                <a:solidFill>
                  <a:srgbClr val="00B050"/>
                </a:solidFill>
                <a:effectLst/>
                <a:latin typeface="Open Sans"/>
              </a:rPr>
              <a:t>của</a:t>
            </a:r>
            <a:r>
              <a:rPr lang="vi-VN" sz="2000" b="1" i="1" dirty="0">
                <a:solidFill>
                  <a:srgbClr val="00B050"/>
                </a:solidFill>
                <a:effectLst/>
                <a:latin typeface="Open Sans"/>
              </a:rPr>
              <a:t> 2 </a:t>
            </a:r>
            <a:r>
              <a:rPr lang="vi-VN" sz="2000" b="1" i="1" dirty="0" err="1">
                <a:solidFill>
                  <a:srgbClr val="00B050"/>
                </a:solidFill>
                <a:effectLst/>
                <a:latin typeface="Open Sans"/>
              </a:rPr>
              <a:t>lít</a:t>
            </a:r>
            <a:r>
              <a:rPr lang="vi-VN" sz="2000" b="1" i="1" dirty="0">
                <a:solidFill>
                  <a:srgbClr val="00B050"/>
                </a:solidFill>
                <a:effectLst/>
                <a:latin typeface="Open Sans"/>
              </a:rPr>
              <a:t> </a:t>
            </a:r>
            <a:r>
              <a:rPr lang="vi-VN" sz="2000" b="1" i="1" dirty="0" err="1">
                <a:solidFill>
                  <a:srgbClr val="00B050"/>
                </a:solidFill>
                <a:effectLst/>
                <a:latin typeface="Open Sans"/>
              </a:rPr>
              <a:t>nước</a:t>
            </a:r>
            <a:r>
              <a:rPr lang="vi-VN" sz="2000" b="1" i="1" dirty="0">
                <a:solidFill>
                  <a:srgbClr val="00B050"/>
                </a:solidFill>
                <a:effectLst/>
                <a:latin typeface="Open Sans"/>
              </a:rPr>
              <a:t>: </a:t>
            </a:r>
            <a:endParaRPr lang="vi-VN" sz="2000" b="1" i="1" dirty="0">
              <a:solidFill>
                <a:srgbClr val="00B050"/>
              </a:solidFill>
            </a:endParaRPr>
          </a:p>
        </p:txBody>
      </p:sp>
      <p:sp>
        <p:nvSpPr>
          <p:cNvPr id="15" name="Hộp Văn bản 14">
            <a:extLst>
              <a:ext uri="{FF2B5EF4-FFF2-40B4-BE49-F238E27FC236}">
                <a16:creationId xmlns:a16="http://schemas.microsoft.com/office/drawing/2014/main" id="{B9237FE1-5B54-4CA8-9206-CF10AE776CD4}"/>
              </a:ext>
            </a:extLst>
          </p:cNvPr>
          <p:cNvSpPr txBox="1"/>
          <p:nvPr/>
        </p:nvSpPr>
        <p:spPr>
          <a:xfrm>
            <a:off x="6532398" y="2229312"/>
            <a:ext cx="1006713" cy="400110"/>
          </a:xfrm>
          <a:prstGeom prst="rect">
            <a:avLst/>
          </a:prstGeom>
          <a:noFill/>
        </p:spPr>
        <p:txBody>
          <a:bodyPr wrap="square">
            <a:spAutoFit/>
          </a:bodyPr>
          <a:lstStyle/>
          <a:p>
            <a:r>
              <a:rPr lang="vi-VN" sz="2000" b="1" i="1" dirty="0">
                <a:solidFill>
                  <a:srgbClr val="00B050"/>
                </a:solidFill>
                <a:effectLst/>
                <a:latin typeface="Open Sans"/>
              </a:rPr>
              <a:t>m=D.V </a:t>
            </a:r>
            <a:endParaRPr lang="vi-VN" sz="2000" b="1" i="1" dirty="0">
              <a:solidFill>
                <a:srgbClr val="00B050"/>
              </a:solidFill>
            </a:endParaRPr>
          </a:p>
        </p:txBody>
      </p:sp>
      <p:sp>
        <p:nvSpPr>
          <p:cNvPr id="17" name="Hộp Văn bản 16">
            <a:extLst>
              <a:ext uri="{FF2B5EF4-FFF2-40B4-BE49-F238E27FC236}">
                <a16:creationId xmlns:a16="http://schemas.microsoft.com/office/drawing/2014/main" id="{E1805C81-C552-485F-9718-0E50E1454B31}"/>
              </a:ext>
            </a:extLst>
          </p:cNvPr>
          <p:cNvSpPr txBox="1"/>
          <p:nvPr/>
        </p:nvSpPr>
        <p:spPr>
          <a:xfrm>
            <a:off x="7330721" y="2232644"/>
            <a:ext cx="2007971" cy="400110"/>
          </a:xfrm>
          <a:prstGeom prst="rect">
            <a:avLst/>
          </a:prstGeom>
          <a:noFill/>
        </p:spPr>
        <p:txBody>
          <a:bodyPr wrap="square">
            <a:spAutoFit/>
          </a:bodyPr>
          <a:lstStyle/>
          <a:p>
            <a:r>
              <a:rPr lang="vi-VN" sz="2000" b="1" i="1" dirty="0">
                <a:solidFill>
                  <a:srgbClr val="00B050"/>
                </a:solidFill>
                <a:effectLst/>
                <a:latin typeface="Open Sans"/>
              </a:rPr>
              <a:t>= 1000 . 0,002 </a:t>
            </a:r>
            <a:endParaRPr lang="vi-VN" sz="2000" b="1" i="1" dirty="0">
              <a:solidFill>
                <a:srgbClr val="00B050"/>
              </a:solidFill>
            </a:endParaRPr>
          </a:p>
        </p:txBody>
      </p:sp>
      <p:sp>
        <p:nvSpPr>
          <p:cNvPr id="19" name="Hộp Văn bản 18">
            <a:extLst>
              <a:ext uri="{FF2B5EF4-FFF2-40B4-BE49-F238E27FC236}">
                <a16:creationId xmlns:a16="http://schemas.microsoft.com/office/drawing/2014/main" id="{BD25F1B7-DA26-4DC7-A2F9-E6812E75B692}"/>
              </a:ext>
            </a:extLst>
          </p:cNvPr>
          <p:cNvSpPr txBox="1"/>
          <p:nvPr/>
        </p:nvSpPr>
        <p:spPr>
          <a:xfrm>
            <a:off x="9045435" y="2230811"/>
            <a:ext cx="1330248" cy="400110"/>
          </a:xfrm>
          <a:prstGeom prst="rect">
            <a:avLst/>
          </a:prstGeom>
          <a:noFill/>
        </p:spPr>
        <p:txBody>
          <a:bodyPr wrap="square">
            <a:spAutoFit/>
          </a:bodyPr>
          <a:lstStyle/>
          <a:p>
            <a:r>
              <a:rPr lang="vi-VN" sz="2000" b="1" i="1" dirty="0">
                <a:solidFill>
                  <a:srgbClr val="00B050"/>
                </a:solidFill>
                <a:effectLst/>
                <a:latin typeface="Open Sans"/>
              </a:rPr>
              <a:t>= 2 (</a:t>
            </a:r>
            <a:r>
              <a:rPr lang="vi-VN" sz="2000" b="1" i="1" dirty="0" err="1">
                <a:solidFill>
                  <a:srgbClr val="00B050"/>
                </a:solidFill>
                <a:effectLst/>
                <a:latin typeface="Open Sans"/>
              </a:rPr>
              <a:t>kg</a:t>
            </a:r>
            <a:r>
              <a:rPr lang="vi-VN" sz="2000" b="1" i="1" dirty="0">
                <a:solidFill>
                  <a:srgbClr val="00B050"/>
                </a:solidFill>
                <a:effectLst/>
                <a:latin typeface="Open Sans"/>
              </a:rPr>
              <a:t>) </a:t>
            </a:r>
            <a:endParaRPr lang="vi-VN" sz="2000" b="1" i="1" dirty="0">
              <a:solidFill>
                <a:srgbClr val="00B050"/>
              </a:solidFill>
            </a:endParaRPr>
          </a:p>
        </p:txBody>
      </p:sp>
      <p:sp>
        <p:nvSpPr>
          <p:cNvPr id="21" name="Hộp Văn bản 20">
            <a:extLst>
              <a:ext uri="{FF2B5EF4-FFF2-40B4-BE49-F238E27FC236}">
                <a16:creationId xmlns:a16="http://schemas.microsoft.com/office/drawing/2014/main" id="{8CCCFAB0-BF48-4227-82B5-5B317235ED5C}"/>
              </a:ext>
            </a:extLst>
          </p:cNvPr>
          <p:cNvSpPr txBox="1"/>
          <p:nvPr/>
        </p:nvSpPr>
        <p:spPr>
          <a:xfrm>
            <a:off x="3353332" y="3285324"/>
            <a:ext cx="2861938" cy="400110"/>
          </a:xfrm>
          <a:prstGeom prst="rect">
            <a:avLst/>
          </a:prstGeom>
          <a:noFill/>
        </p:spPr>
        <p:txBody>
          <a:bodyPr wrap="square">
            <a:spAutoFit/>
          </a:bodyPr>
          <a:lstStyle/>
          <a:p>
            <a:r>
              <a:rPr lang="vi-VN" sz="2000" b="1" i="1" dirty="0" err="1">
                <a:solidFill>
                  <a:srgbClr val="00B050"/>
                </a:solidFill>
                <a:effectLst/>
                <a:latin typeface="Open Sans"/>
              </a:rPr>
              <a:t>Q</a:t>
            </a:r>
            <a:r>
              <a:rPr lang="vi-VN" sz="2000" b="1" i="1" baseline="-25000" dirty="0" err="1">
                <a:solidFill>
                  <a:srgbClr val="00B050"/>
                </a:solidFill>
                <a:effectLst/>
                <a:latin typeface="Open Sans"/>
              </a:rPr>
              <a:t>i</a:t>
            </a:r>
            <a:r>
              <a:rPr lang="vi-VN" sz="2000" b="1" i="1" dirty="0">
                <a:solidFill>
                  <a:srgbClr val="00B050"/>
                </a:solidFill>
                <a:effectLst/>
                <a:latin typeface="Open Sans"/>
              </a:rPr>
              <a:t> = </a:t>
            </a:r>
            <a:r>
              <a:rPr lang="vi-VN" sz="2000" b="1" i="1" dirty="0" err="1">
                <a:solidFill>
                  <a:srgbClr val="00B050"/>
                </a:solidFill>
                <a:effectLst/>
                <a:latin typeface="Open Sans"/>
              </a:rPr>
              <a:t>m.c</a:t>
            </a:r>
            <a:r>
              <a:rPr lang="vi-VN" sz="2000" b="1" i="1" dirty="0">
                <a:solidFill>
                  <a:srgbClr val="00B050"/>
                </a:solidFill>
                <a:latin typeface="Open Sans"/>
              </a:rPr>
              <a:t>.(t</a:t>
            </a:r>
            <a:r>
              <a:rPr lang="vi-VN" sz="2000" b="1" i="1" baseline="-25000" dirty="0">
                <a:solidFill>
                  <a:srgbClr val="00B050"/>
                </a:solidFill>
                <a:latin typeface="Open Sans"/>
              </a:rPr>
              <a:t>2</a:t>
            </a:r>
            <a:r>
              <a:rPr lang="vi-VN" sz="2000" b="1" i="1" dirty="0">
                <a:solidFill>
                  <a:srgbClr val="00B050"/>
                </a:solidFill>
                <a:effectLst/>
                <a:latin typeface="Open Sans"/>
              </a:rPr>
              <a:t> – t</a:t>
            </a:r>
            <a:r>
              <a:rPr lang="vi-VN" sz="2000" b="1" i="1" baseline="-25000" dirty="0">
                <a:solidFill>
                  <a:srgbClr val="00B050"/>
                </a:solidFill>
                <a:effectLst/>
                <a:latin typeface="Open Sans"/>
              </a:rPr>
              <a:t>1</a:t>
            </a:r>
            <a:r>
              <a:rPr lang="vi-VN" sz="2000" b="1" i="1" dirty="0">
                <a:solidFill>
                  <a:srgbClr val="00B050"/>
                </a:solidFill>
                <a:effectLst/>
                <a:latin typeface="Open Sans"/>
              </a:rPr>
              <a:t>) </a:t>
            </a:r>
            <a:endParaRPr lang="vi-VN" sz="2000" b="1" i="1" dirty="0">
              <a:solidFill>
                <a:srgbClr val="00B050"/>
              </a:solidFill>
            </a:endParaRPr>
          </a:p>
        </p:txBody>
      </p:sp>
      <p:sp>
        <p:nvSpPr>
          <p:cNvPr id="23" name="Hộp Văn bản 22">
            <a:extLst>
              <a:ext uri="{FF2B5EF4-FFF2-40B4-BE49-F238E27FC236}">
                <a16:creationId xmlns:a16="http://schemas.microsoft.com/office/drawing/2014/main" id="{B98A1EE1-53BE-4506-9B2B-4E524CEF79A0}"/>
              </a:ext>
            </a:extLst>
          </p:cNvPr>
          <p:cNvSpPr txBox="1"/>
          <p:nvPr/>
        </p:nvSpPr>
        <p:spPr>
          <a:xfrm>
            <a:off x="5218085" y="3321312"/>
            <a:ext cx="2747827" cy="400110"/>
          </a:xfrm>
          <a:prstGeom prst="rect">
            <a:avLst/>
          </a:prstGeom>
          <a:noFill/>
        </p:spPr>
        <p:txBody>
          <a:bodyPr wrap="square">
            <a:spAutoFit/>
          </a:bodyPr>
          <a:lstStyle/>
          <a:p>
            <a:r>
              <a:rPr lang="vi-VN" sz="2000" b="1" i="1" dirty="0">
                <a:solidFill>
                  <a:srgbClr val="00B050"/>
                </a:solidFill>
                <a:effectLst/>
                <a:latin typeface="Open Sans"/>
              </a:rPr>
              <a:t>= 2.4200.(100 – 20) </a:t>
            </a:r>
            <a:endParaRPr lang="vi-VN" sz="2000" b="1" i="1" dirty="0">
              <a:solidFill>
                <a:srgbClr val="00B050"/>
              </a:solidFill>
            </a:endParaRPr>
          </a:p>
        </p:txBody>
      </p:sp>
      <p:sp>
        <p:nvSpPr>
          <p:cNvPr id="25" name="Hộp Văn bản 24">
            <a:extLst>
              <a:ext uri="{FF2B5EF4-FFF2-40B4-BE49-F238E27FC236}">
                <a16:creationId xmlns:a16="http://schemas.microsoft.com/office/drawing/2014/main" id="{7D73959C-1760-47F3-876E-9A0DFDA24ECF}"/>
              </a:ext>
            </a:extLst>
          </p:cNvPr>
          <p:cNvSpPr txBox="1"/>
          <p:nvPr/>
        </p:nvSpPr>
        <p:spPr>
          <a:xfrm>
            <a:off x="7521180" y="3331636"/>
            <a:ext cx="2189379" cy="400110"/>
          </a:xfrm>
          <a:prstGeom prst="rect">
            <a:avLst/>
          </a:prstGeom>
          <a:noFill/>
        </p:spPr>
        <p:txBody>
          <a:bodyPr wrap="square">
            <a:spAutoFit/>
          </a:bodyPr>
          <a:lstStyle/>
          <a:p>
            <a:pPr algn="just"/>
            <a:r>
              <a:rPr lang="vi-VN" sz="2000" b="1" i="1" dirty="0">
                <a:solidFill>
                  <a:srgbClr val="00B050"/>
                </a:solidFill>
                <a:effectLst/>
                <a:latin typeface="Open Sans"/>
              </a:rPr>
              <a:t>= 672000(J)</a:t>
            </a:r>
          </a:p>
        </p:txBody>
      </p:sp>
      <p:sp>
        <p:nvSpPr>
          <p:cNvPr id="27" name="Hộp Văn bản 26">
            <a:extLst>
              <a:ext uri="{FF2B5EF4-FFF2-40B4-BE49-F238E27FC236}">
                <a16:creationId xmlns:a16="http://schemas.microsoft.com/office/drawing/2014/main" id="{AC08DE07-C698-455D-BC6E-699D9408F8D4}"/>
              </a:ext>
            </a:extLst>
          </p:cNvPr>
          <p:cNvSpPr txBox="1"/>
          <p:nvPr/>
        </p:nvSpPr>
        <p:spPr>
          <a:xfrm>
            <a:off x="3242692" y="3830605"/>
            <a:ext cx="6096000" cy="400110"/>
          </a:xfrm>
          <a:prstGeom prst="rect">
            <a:avLst/>
          </a:prstGeom>
          <a:noFill/>
        </p:spPr>
        <p:txBody>
          <a:bodyPr wrap="square">
            <a:spAutoFit/>
          </a:bodyPr>
          <a:lstStyle/>
          <a:p>
            <a:pPr algn="just"/>
            <a:r>
              <a:rPr lang="vi-VN" sz="2000" b="1" i="1" dirty="0" err="1">
                <a:solidFill>
                  <a:srgbClr val="00B050"/>
                </a:solidFill>
                <a:effectLst/>
                <a:latin typeface="Open Sans"/>
              </a:rPr>
              <a:t>Nhiệt</a:t>
            </a:r>
            <a:r>
              <a:rPr lang="vi-VN" sz="2000" b="1" i="1" dirty="0">
                <a:solidFill>
                  <a:srgbClr val="00B050"/>
                </a:solidFill>
                <a:effectLst/>
                <a:latin typeface="Open Sans"/>
              </a:rPr>
              <a:t> </a:t>
            </a:r>
            <a:r>
              <a:rPr lang="vi-VN" sz="2000" b="1" i="1" dirty="0" err="1">
                <a:solidFill>
                  <a:srgbClr val="00B050"/>
                </a:solidFill>
                <a:effectLst/>
                <a:latin typeface="Open Sans"/>
              </a:rPr>
              <a:t>lượng</a:t>
            </a:r>
            <a:r>
              <a:rPr lang="vi-VN" sz="2000" b="1" i="1" dirty="0">
                <a:solidFill>
                  <a:srgbClr val="00B050"/>
                </a:solidFill>
                <a:effectLst/>
                <a:latin typeface="Open Sans"/>
              </a:rPr>
              <a:t> </a:t>
            </a:r>
            <a:r>
              <a:rPr lang="vi-VN" sz="2000" b="1" i="1" dirty="0" err="1">
                <a:solidFill>
                  <a:srgbClr val="00B050"/>
                </a:solidFill>
                <a:effectLst/>
                <a:latin typeface="Open Sans"/>
              </a:rPr>
              <a:t>mà</a:t>
            </a:r>
            <a:r>
              <a:rPr lang="vi-VN" sz="2000" b="1" i="1" dirty="0">
                <a:solidFill>
                  <a:srgbClr val="00B050"/>
                </a:solidFill>
                <a:effectLst/>
                <a:latin typeface="Open Sans"/>
              </a:rPr>
              <a:t> </a:t>
            </a:r>
            <a:r>
              <a:rPr lang="vi-VN" sz="2000" b="1" i="1" dirty="0" err="1">
                <a:solidFill>
                  <a:srgbClr val="00B050"/>
                </a:solidFill>
                <a:effectLst/>
                <a:latin typeface="Open Sans"/>
              </a:rPr>
              <a:t>bếp</a:t>
            </a:r>
            <a:r>
              <a:rPr lang="vi-VN" sz="2000" b="1" i="1" dirty="0">
                <a:solidFill>
                  <a:srgbClr val="00B050"/>
                </a:solidFill>
                <a:effectLst/>
                <a:latin typeface="Open Sans"/>
              </a:rPr>
              <a:t> </a:t>
            </a:r>
            <a:r>
              <a:rPr lang="vi-VN" sz="2000" b="1" i="1" dirty="0" err="1">
                <a:solidFill>
                  <a:srgbClr val="00B050"/>
                </a:solidFill>
                <a:effectLst/>
                <a:latin typeface="Open Sans"/>
              </a:rPr>
              <a:t>tỏa</a:t>
            </a:r>
            <a:r>
              <a:rPr lang="vi-VN" sz="2000" b="1" i="1" dirty="0">
                <a:solidFill>
                  <a:srgbClr val="00B050"/>
                </a:solidFill>
                <a:effectLst/>
                <a:latin typeface="Open Sans"/>
              </a:rPr>
              <a:t> ra trong 20 </a:t>
            </a:r>
            <a:r>
              <a:rPr lang="vi-VN" sz="2000" b="1" i="1" dirty="0" err="1">
                <a:solidFill>
                  <a:srgbClr val="00B050"/>
                </a:solidFill>
                <a:effectLst/>
                <a:latin typeface="Open Sans"/>
              </a:rPr>
              <a:t>phút</a:t>
            </a:r>
            <a:r>
              <a:rPr lang="vi-VN" sz="2000" b="1" i="1" dirty="0">
                <a:solidFill>
                  <a:srgbClr val="00B050"/>
                </a:solidFill>
                <a:effectLst/>
                <a:latin typeface="Open Sans"/>
              </a:rPr>
              <a:t> </a:t>
            </a:r>
            <a:r>
              <a:rPr lang="vi-VN" sz="2000" b="1" i="1" dirty="0" err="1">
                <a:solidFill>
                  <a:srgbClr val="00B050"/>
                </a:solidFill>
                <a:effectLst/>
                <a:latin typeface="Open Sans"/>
              </a:rPr>
              <a:t>là</a:t>
            </a:r>
            <a:r>
              <a:rPr lang="vi-VN" sz="2000" b="1" i="1" dirty="0">
                <a:solidFill>
                  <a:srgbClr val="00B050"/>
                </a:solidFill>
                <a:effectLst/>
                <a:latin typeface="Open Sans"/>
              </a:rPr>
              <a:t>:</a:t>
            </a:r>
          </a:p>
        </p:txBody>
      </p:sp>
      <p:sp>
        <p:nvSpPr>
          <p:cNvPr id="29" name="Hộp Văn bản 28">
            <a:extLst>
              <a:ext uri="{FF2B5EF4-FFF2-40B4-BE49-F238E27FC236}">
                <a16:creationId xmlns:a16="http://schemas.microsoft.com/office/drawing/2014/main" id="{73ED5536-E4DC-4BCA-A93B-C2613B7770E7}"/>
              </a:ext>
            </a:extLst>
          </p:cNvPr>
          <p:cNvSpPr txBox="1"/>
          <p:nvPr/>
        </p:nvSpPr>
        <p:spPr>
          <a:xfrm>
            <a:off x="3437921" y="4339898"/>
            <a:ext cx="1373569" cy="400110"/>
          </a:xfrm>
          <a:prstGeom prst="rect">
            <a:avLst/>
          </a:prstGeom>
          <a:noFill/>
        </p:spPr>
        <p:txBody>
          <a:bodyPr wrap="square">
            <a:spAutoFit/>
          </a:bodyPr>
          <a:lstStyle/>
          <a:p>
            <a:r>
              <a:rPr lang="vi-VN" sz="2000" b="1" i="1" dirty="0" err="1">
                <a:solidFill>
                  <a:srgbClr val="00B050"/>
                </a:solidFill>
                <a:effectLst/>
                <a:latin typeface="Open Sans"/>
              </a:rPr>
              <a:t>Q</a:t>
            </a:r>
            <a:r>
              <a:rPr lang="vi-VN" sz="2000" b="1" i="1" baseline="-25000" dirty="0" err="1">
                <a:solidFill>
                  <a:srgbClr val="00B050"/>
                </a:solidFill>
                <a:effectLst/>
                <a:latin typeface="Open Sans"/>
              </a:rPr>
              <a:t>tp</a:t>
            </a:r>
            <a:r>
              <a:rPr lang="vi-VN" sz="2000" b="1" i="1" dirty="0">
                <a:solidFill>
                  <a:srgbClr val="00B050"/>
                </a:solidFill>
                <a:effectLst/>
                <a:latin typeface="Open Sans"/>
              </a:rPr>
              <a:t> = U.I.t </a:t>
            </a:r>
            <a:endParaRPr lang="vi-VN" sz="2000" b="1" i="1" dirty="0">
              <a:solidFill>
                <a:srgbClr val="00B050"/>
              </a:solidFill>
            </a:endParaRPr>
          </a:p>
        </p:txBody>
      </p:sp>
      <p:sp>
        <p:nvSpPr>
          <p:cNvPr id="31" name="Hộp Văn bản 30">
            <a:extLst>
              <a:ext uri="{FF2B5EF4-FFF2-40B4-BE49-F238E27FC236}">
                <a16:creationId xmlns:a16="http://schemas.microsoft.com/office/drawing/2014/main" id="{836CE534-E10B-4290-A66F-7FDE3E09BFBF}"/>
              </a:ext>
            </a:extLst>
          </p:cNvPr>
          <p:cNvSpPr txBox="1"/>
          <p:nvPr/>
        </p:nvSpPr>
        <p:spPr>
          <a:xfrm>
            <a:off x="4673869" y="4359878"/>
            <a:ext cx="1938388" cy="400110"/>
          </a:xfrm>
          <a:prstGeom prst="rect">
            <a:avLst/>
          </a:prstGeom>
          <a:noFill/>
        </p:spPr>
        <p:txBody>
          <a:bodyPr wrap="square">
            <a:spAutoFit/>
          </a:bodyPr>
          <a:lstStyle/>
          <a:p>
            <a:r>
              <a:rPr lang="vi-VN" sz="2000" b="1" i="1" dirty="0">
                <a:solidFill>
                  <a:srgbClr val="00B050"/>
                </a:solidFill>
                <a:effectLst/>
                <a:latin typeface="Open Sans"/>
              </a:rPr>
              <a:t>= 220.3.20.60 </a:t>
            </a:r>
            <a:endParaRPr lang="vi-VN" sz="2000" b="1" i="1" dirty="0">
              <a:solidFill>
                <a:srgbClr val="00B050"/>
              </a:solidFill>
            </a:endParaRPr>
          </a:p>
        </p:txBody>
      </p:sp>
      <p:sp>
        <p:nvSpPr>
          <p:cNvPr id="33" name="Hộp Văn bản 32">
            <a:extLst>
              <a:ext uri="{FF2B5EF4-FFF2-40B4-BE49-F238E27FC236}">
                <a16:creationId xmlns:a16="http://schemas.microsoft.com/office/drawing/2014/main" id="{E8AF4476-E212-4E04-B587-17535C11D291}"/>
              </a:ext>
            </a:extLst>
          </p:cNvPr>
          <p:cNvSpPr txBox="1"/>
          <p:nvPr/>
        </p:nvSpPr>
        <p:spPr>
          <a:xfrm>
            <a:off x="6290692" y="4359878"/>
            <a:ext cx="2007827" cy="400110"/>
          </a:xfrm>
          <a:prstGeom prst="rect">
            <a:avLst/>
          </a:prstGeom>
          <a:noFill/>
        </p:spPr>
        <p:txBody>
          <a:bodyPr wrap="square">
            <a:spAutoFit/>
          </a:bodyPr>
          <a:lstStyle/>
          <a:p>
            <a:r>
              <a:rPr lang="vi-VN" sz="2000" b="1" i="1" dirty="0">
                <a:solidFill>
                  <a:srgbClr val="00B050"/>
                </a:solidFill>
                <a:latin typeface="Open Sans"/>
              </a:rPr>
              <a:t> = 792000(J)</a:t>
            </a:r>
            <a:endParaRPr lang="vi-VN" sz="2000" b="1" i="1" dirty="0">
              <a:solidFill>
                <a:srgbClr val="00B050"/>
              </a:solidFill>
            </a:endParaRPr>
          </a:p>
        </p:txBody>
      </p:sp>
      <p:sp>
        <p:nvSpPr>
          <p:cNvPr id="35" name="Hộp Văn bản 34">
            <a:extLst>
              <a:ext uri="{FF2B5EF4-FFF2-40B4-BE49-F238E27FC236}">
                <a16:creationId xmlns:a16="http://schemas.microsoft.com/office/drawing/2014/main" id="{F55683DE-F1DE-4A7C-9EE9-41075B7D1D43}"/>
              </a:ext>
            </a:extLst>
          </p:cNvPr>
          <p:cNvSpPr txBox="1"/>
          <p:nvPr/>
        </p:nvSpPr>
        <p:spPr>
          <a:xfrm>
            <a:off x="3285685" y="4831964"/>
            <a:ext cx="6096000" cy="400110"/>
          </a:xfrm>
          <a:prstGeom prst="rect">
            <a:avLst/>
          </a:prstGeom>
          <a:noFill/>
        </p:spPr>
        <p:txBody>
          <a:bodyPr wrap="square">
            <a:spAutoFit/>
          </a:bodyPr>
          <a:lstStyle/>
          <a:p>
            <a:pPr algn="just"/>
            <a:r>
              <a:rPr lang="vi-VN" sz="2000" b="1" i="1" dirty="0" err="1">
                <a:solidFill>
                  <a:srgbClr val="00B050"/>
                </a:solidFill>
                <a:effectLst/>
                <a:latin typeface="Open Sans"/>
              </a:rPr>
              <a:t>Hiệu</a:t>
            </a:r>
            <a:r>
              <a:rPr lang="vi-VN" sz="2000" b="1" i="1" dirty="0">
                <a:solidFill>
                  <a:srgbClr val="00B050"/>
                </a:solidFill>
                <a:effectLst/>
                <a:latin typeface="Open Sans"/>
              </a:rPr>
              <a:t> </a:t>
            </a:r>
            <a:r>
              <a:rPr lang="vi-VN" sz="2000" b="1" i="1" dirty="0" err="1">
                <a:solidFill>
                  <a:srgbClr val="00B050"/>
                </a:solidFill>
                <a:effectLst/>
                <a:latin typeface="Open Sans"/>
              </a:rPr>
              <a:t>suất</a:t>
            </a:r>
            <a:r>
              <a:rPr lang="vi-VN" sz="2000" b="1" i="1" dirty="0">
                <a:solidFill>
                  <a:srgbClr val="00B050"/>
                </a:solidFill>
                <a:effectLst/>
                <a:latin typeface="Open Sans"/>
              </a:rPr>
              <a:t> </a:t>
            </a:r>
            <a:r>
              <a:rPr lang="vi-VN" sz="2000" b="1" i="1" dirty="0" err="1">
                <a:solidFill>
                  <a:srgbClr val="00B050"/>
                </a:solidFill>
                <a:effectLst/>
                <a:latin typeface="Open Sans"/>
              </a:rPr>
              <a:t>của</a:t>
            </a:r>
            <a:r>
              <a:rPr lang="vi-VN" sz="2000" b="1" i="1" dirty="0">
                <a:solidFill>
                  <a:srgbClr val="00B050"/>
                </a:solidFill>
                <a:effectLst/>
                <a:latin typeface="Open Sans"/>
              </a:rPr>
              <a:t> </a:t>
            </a:r>
            <a:r>
              <a:rPr lang="vi-VN" sz="2000" b="1" i="1" dirty="0" err="1">
                <a:solidFill>
                  <a:srgbClr val="00B050"/>
                </a:solidFill>
                <a:effectLst/>
                <a:latin typeface="Open Sans"/>
              </a:rPr>
              <a:t>bếp</a:t>
            </a:r>
            <a:r>
              <a:rPr lang="vi-VN" sz="2000" b="1" i="1" dirty="0">
                <a:solidFill>
                  <a:srgbClr val="00B050"/>
                </a:solidFill>
                <a:effectLst/>
                <a:latin typeface="Open Sans"/>
              </a:rPr>
              <a:t> </a:t>
            </a:r>
            <a:r>
              <a:rPr lang="vi-VN" sz="2000" b="1" i="1" dirty="0" err="1">
                <a:solidFill>
                  <a:srgbClr val="00B050"/>
                </a:solidFill>
                <a:effectLst/>
                <a:latin typeface="Open Sans"/>
              </a:rPr>
              <a:t>là</a:t>
            </a:r>
            <a:r>
              <a:rPr lang="vi-VN" sz="2000" b="1" i="1" dirty="0">
                <a:solidFill>
                  <a:srgbClr val="00B050"/>
                </a:solidFill>
                <a:effectLst/>
                <a:latin typeface="Open Sans"/>
              </a:rPr>
              <a:t>:</a:t>
            </a:r>
          </a:p>
        </p:txBody>
      </p:sp>
      <mc:AlternateContent xmlns:mc="http://schemas.openxmlformats.org/markup-compatibility/2006" xmlns:a14="http://schemas.microsoft.com/office/drawing/2010/main">
        <mc:Choice Requires="a14">
          <p:sp>
            <p:nvSpPr>
              <p:cNvPr id="37" name="Hộp Văn bản 36">
                <a:extLst>
                  <a:ext uri="{FF2B5EF4-FFF2-40B4-BE49-F238E27FC236}">
                    <a16:creationId xmlns:a16="http://schemas.microsoft.com/office/drawing/2014/main" id="{CD2107A8-A7DC-44E3-96A9-707D706BAD0D}"/>
                  </a:ext>
                </a:extLst>
              </p:cNvPr>
              <p:cNvSpPr txBox="1"/>
              <p:nvPr/>
            </p:nvSpPr>
            <p:spPr>
              <a:xfrm>
                <a:off x="3278323" y="5324030"/>
                <a:ext cx="2155820" cy="606000"/>
              </a:xfrm>
              <a:prstGeom prst="rect">
                <a:avLst/>
              </a:prstGeom>
              <a:noFill/>
            </p:spPr>
            <p:txBody>
              <a:bodyPr wrap="square">
                <a:spAutoFit/>
              </a:bodyPr>
              <a:lstStyle/>
              <a:p>
                <a:r>
                  <a:rPr lang="vi-VN" sz="2000" b="1" i="1" dirty="0">
                    <a:solidFill>
                      <a:srgbClr val="00B050"/>
                    </a:solidFill>
                    <a:effectLst/>
                    <a:latin typeface="Open Sans"/>
                  </a:rPr>
                  <a:t>H =</a:t>
                </a:r>
                <a14:m>
                  <m:oMath xmlns:m="http://schemas.openxmlformats.org/officeDocument/2006/math">
                    <m:f>
                      <m:fPr>
                        <m:ctrlPr>
                          <a:rPr lang="vi-VN" sz="2000" b="1" i="1" smtClean="0">
                            <a:solidFill>
                              <a:srgbClr val="00B050"/>
                            </a:solidFill>
                            <a:effectLst/>
                            <a:latin typeface="Cambria Math" panose="02040503050406030204" pitchFamily="18" charset="0"/>
                          </a:rPr>
                        </m:ctrlPr>
                      </m:fPr>
                      <m:num>
                        <m:sSub>
                          <m:sSubPr>
                            <m:ctrlPr>
                              <a:rPr lang="vi-VN" sz="2000" b="1" i="1" smtClean="0">
                                <a:solidFill>
                                  <a:srgbClr val="00B050"/>
                                </a:solidFill>
                                <a:effectLst/>
                                <a:latin typeface="Cambria Math" panose="02040503050406030204" pitchFamily="18" charset="0"/>
                              </a:rPr>
                            </m:ctrlPr>
                          </m:sSubPr>
                          <m:e>
                            <m:r>
                              <a:rPr lang="vi-VN" sz="2000" b="1" i="1" smtClean="0">
                                <a:solidFill>
                                  <a:srgbClr val="00B050"/>
                                </a:solidFill>
                                <a:effectLst/>
                                <a:latin typeface="Cambria Math" panose="02040503050406030204" pitchFamily="18" charset="0"/>
                              </a:rPr>
                              <m:t>𝑸</m:t>
                            </m:r>
                          </m:e>
                          <m:sub>
                            <m:r>
                              <a:rPr lang="vi-VN" sz="2000" b="1" i="1" smtClean="0">
                                <a:solidFill>
                                  <a:srgbClr val="00B050"/>
                                </a:solidFill>
                                <a:effectLst/>
                                <a:latin typeface="Cambria Math" panose="02040503050406030204" pitchFamily="18" charset="0"/>
                              </a:rPr>
                              <m:t>𝒊</m:t>
                            </m:r>
                          </m:sub>
                        </m:sSub>
                      </m:num>
                      <m:den>
                        <m:sSub>
                          <m:sSubPr>
                            <m:ctrlPr>
                              <a:rPr lang="vi-VN" sz="2000" b="1" i="1" smtClean="0">
                                <a:solidFill>
                                  <a:srgbClr val="00B050"/>
                                </a:solidFill>
                                <a:effectLst/>
                                <a:latin typeface="Cambria Math" panose="02040503050406030204" pitchFamily="18" charset="0"/>
                              </a:rPr>
                            </m:ctrlPr>
                          </m:sSubPr>
                          <m:e>
                            <m:r>
                              <a:rPr lang="vi-VN" sz="2000" b="1" i="1" smtClean="0">
                                <a:solidFill>
                                  <a:srgbClr val="00B050"/>
                                </a:solidFill>
                                <a:effectLst/>
                                <a:latin typeface="Cambria Math" panose="02040503050406030204" pitchFamily="18" charset="0"/>
                              </a:rPr>
                              <m:t>𝑸</m:t>
                            </m:r>
                          </m:e>
                          <m:sub>
                            <m:r>
                              <a:rPr lang="vi-VN" sz="2000" b="1" i="1" smtClean="0">
                                <a:solidFill>
                                  <a:srgbClr val="00B050"/>
                                </a:solidFill>
                                <a:effectLst/>
                                <a:latin typeface="Cambria Math" panose="02040503050406030204" pitchFamily="18" charset="0"/>
                              </a:rPr>
                              <m:t>𝒕𝒑</m:t>
                            </m:r>
                          </m:sub>
                        </m:sSub>
                      </m:den>
                    </m:f>
                    <m:r>
                      <a:rPr lang="vi-VN" sz="2000" b="1" i="1" smtClean="0">
                        <a:solidFill>
                          <a:srgbClr val="00B050"/>
                        </a:solidFill>
                        <a:effectLst/>
                        <a:latin typeface="Cambria Math" panose="02040503050406030204" pitchFamily="18" charset="0"/>
                      </a:rPr>
                      <m:t> </m:t>
                    </m:r>
                    <m:r>
                      <a:rPr lang="vi-VN" sz="2000" b="1" i="1" smtClean="0">
                        <a:solidFill>
                          <a:srgbClr val="00B050"/>
                        </a:solidFill>
                        <a:effectLst/>
                        <a:latin typeface="Cambria Math" panose="02040503050406030204" pitchFamily="18" charset="0"/>
                      </a:rPr>
                      <m:t>𝟏𝟎𝟎</m:t>
                    </m:r>
                    <m:r>
                      <a:rPr lang="vi-VN" sz="2000" b="1" i="1" smtClean="0">
                        <a:solidFill>
                          <a:srgbClr val="00B050"/>
                        </a:solidFill>
                        <a:effectLst/>
                        <a:latin typeface="Cambria Math" panose="02040503050406030204" pitchFamily="18" charset="0"/>
                      </a:rPr>
                      <m:t>%</m:t>
                    </m:r>
                  </m:oMath>
                </a14:m>
                <a:endParaRPr lang="vi-VN" sz="2000" b="1" i="1" dirty="0">
                  <a:solidFill>
                    <a:srgbClr val="00B050"/>
                  </a:solidFill>
                </a:endParaRPr>
              </a:p>
            </p:txBody>
          </p:sp>
        </mc:Choice>
        <mc:Fallback xmlns="">
          <p:sp>
            <p:nvSpPr>
              <p:cNvPr id="37" name="Hộp Văn bản 36">
                <a:extLst>
                  <a:ext uri="{FF2B5EF4-FFF2-40B4-BE49-F238E27FC236}">
                    <a16:creationId xmlns:a16="http://schemas.microsoft.com/office/drawing/2014/main" id="{CD2107A8-A7DC-44E3-96A9-707D706BAD0D}"/>
                  </a:ext>
                </a:extLst>
              </p:cNvPr>
              <p:cNvSpPr txBox="1">
                <a:spLocks noRot="1" noChangeAspect="1" noMove="1" noResize="1" noEditPoints="1" noAdjustHandles="1" noChangeArrowheads="1" noChangeShapeType="1" noTextEdit="1"/>
              </p:cNvSpPr>
              <p:nvPr/>
            </p:nvSpPr>
            <p:spPr>
              <a:xfrm>
                <a:off x="3278323" y="5324030"/>
                <a:ext cx="2155820" cy="606000"/>
              </a:xfrm>
              <a:prstGeom prst="rect">
                <a:avLst/>
              </a:prstGeom>
              <a:blipFill>
                <a:blip r:embed="rId3"/>
                <a:stretch>
                  <a:fillRect l="-311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9" name="Hộp Văn bản 38">
                <a:extLst>
                  <a:ext uri="{FF2B5EF4-FFF2-40B4-BE49-F238E27FC236}">
                    <a16:creationId xmlns:a16="http://schemas.microsoft.com/office/drawing/2014/main" id="{620D37B1-020B-4C48-AE18-8F2EC0352361}"/>
                  </a:ext>
                </a:extLst>
              </p:cNvPr>
              <p:cNvSpPr txBox="1"/>
              <p:nvPr/>
            </p:nvSpPr>
            <p:spPr>
              <a:xfrm>
                <a:off x="4865799" y="5338292"/>
                <a:ext cx="2007971" cy="536942"/>
              </a:xfrm>
              <a:prstGeom prst="rect">
                <a:avLst/>
              </a:prstGeom>
              <a:noFill/>
            </p:spPr>
            <p:txBody>
              <a:bodyPr wrap="square">
                <a:spAutoFit/>
              </a:bodyPr>
              <a:lstStyle/>
              <a:p>
                <a:r>
                  <a:rPr lang="vi-VN" sz="2000" b="1" i="1" dirty="0">
                    <a:solidFill>
                      <a:srgbClr val="00B050"/>
                    </a:solidFill>
                    <a:effectLst/>
                    <a:latin typeface="Open Sans"/>
                  </a:rPr>
                  <a:t>= </a:t>
                </a:r>
                <a14:m>
                  <m:oMath xmlns:m="http://schemas.openxmlformats.org/officeDocument/2006/math">
                    <m:f>
                      <m:fPr>
                        <m:ctrlPr>
                          <a:rPr lang="vi-VN" sz="2000" b="1" i="1" smtClean="0">
                            <a:solidFill>
                              <a:srgbClr val="00B050"/>
                            </a:solidFill>
                            <a:effectLst/>
                            <a:latin typeface="Cambria Math" panose="02040503050406030204" pitchFamily="18" charset="0"/>
                          </a:rPr>
                        </m:ctrlPr>
                      </m:fPr>
                      <m:num>
                        <m:r>
                          <a:rPr lang="vi-VN" sz="2000" b="1" i="1" smtClean="0">
                            <a:solidFill>
                              <a:srgbClr val="00B050"/>
                            </a:solidFill>
                            <a:effectLst/>
                            <a:latin typeface="Cambria Math" panose="02040503050406030204" pitchFamily="18" charset="0"/>
                          </a:rPr>
                          <m:t>𝟔𝟕𝟐𝟎𝟎𝟎</m:t>
                        </m:r>
                      </m:num>
                      <m:den>
                        <m:r>
                          <a:rPr lang="vi-VN" sz="2000" b="1" i="1" smtClean="0">
                            <a:solidFill>
                              <a:srgbClr val="00B050"/>
                            </a:solidFill>
                            <a:effectLst/>
                            <a:latin typeface="Cambria Math" panose="02040503050406030204" pitchFamily="18" charset="0"/>
                          </a:rPr>
                          <m:t>𝟕𝟗𝟐𝟎𝟎𝟎</m:t>
                        </m:r>
                      </m:den>
                    </m:f>
                    <m:r>
                      <a:rPr lang="vi-VN" sz="2000" b="1" i="1" smtClean="0">
                        <a:solidFill>
                          <a:srgbClr val="00B050"/>
                        </a:solidFill>
                        <a:effectLst/>
                        <a:latin typeface="Cambria Math" panose="02040503050406030204" pitchFamily="18" charset="0"/>
                      </a:rPr>
                      <m:t> </m:t>
                    </m:r>
                    <m:r>
                      <a:rPr lang="vi-VN" sz="2000" b="1" i="1" smtClean="0">
                        <a:solidFill>
                          <a:srgbClr val="00B050"/>
                        </a:solidFill>
                        <a:effectLst/>
                        <a:latin typeface="Cambria Math" panose="02040503050406030204" pitchFamily="18" charset="0"/>
                      </a:rPr>
                      <m:t>𝟏𝟎𝟎</m:t>
                    </m:r>
                    <m:r>
                      <a:rPr lang="vi-VN" sz="2000" b="1" i="1" smtClean="0">
                        <a:solidFill>
                          <a:srgbClr val="00B050"/>
                        </a:solidFill>
                        <a:effectLst/>
                        <a:latin typeface="Cambria Math" panose="02040503050406030204" pitchFamily="18" charset="0"/>
                      </a:rPr>
                      <m:t>%</m:t>
                    </m:r>
                  </m:oMath>
                </a14:m>
                <a:endParaRPr lang="vi-VN" sz="2000" dirty="0"/>
              </a:p>
            </p:txBody>
          </p:sp>
        </mc:Choice>
        <mc:Fallback xmlns="">
          <p:sp>
            <p:nvSpPr>
              <p:cNvPr id="39" name="Hộp Văn bản 38">
                <a:extLst>
                  <a:ext uri="{FF2B5EF4-FFF2-40B4-BE49-F238E27FC236}">
                    <a16:creationId xmlns:a16="http://schemas.microsoft.com/office/drawing/2014/main" id="{620D37B1-020B-4C48-AE18-8F2EC0352361}"/>
                  </a:ext>
                </a:extLst>
              </p:cNvPr>
              <p:cNvSpPr txBox="1">
                <a:spLocks noRot="1" noChangeAspect="1" noMove="1" noResize="1" noEditPoints="1" noAdjustHandles="1" noChangeArrowheads="1" noChangeShapeType="1" noTextEdit="1"/>
              </p:cNvSpPr>
              <p:nvPr/>
            </p:nvSpPr>
            <p:spPr>
              <a:xfrm>
                <a:off x="4865799" y="5338292"/>
                <a:ext cx="2007971" cy="536942"/>
              </a:xfrm>
              <a:prstGeom prst="rect">
                <a:avLst/>
              </a:prstGeom>
              <a:blipFill>
                <a:blip r:embed="rId4"/>
                <a:stretch>
                  <a:fillRect l="-3030" b="-7955"/>
                </a:stretch>
              </a:blipFill>
            </p:spPr>
            <p:txBody>
              <a:bodyPr/>
              <a:lstStyle/>
              <a:p>
                <a:r>
                  <a:rPr lang="vi-VN">
                    <a:noFill/>
                  </a:rPr>
                  <a:t> </a:t>
                </a:r>
              </a:p>
            </p:txBody>
          </p:sp>
        </mc:Fallback>
      </mc:AlternateContent>
      <p:sp>
        <p:nvSpPr>
          <p:cNvPr id="41" name="Hộp Văn bản 40">
            <a:extLst>
              <a:ext uri="{FF2B5EF4-FFF2-40B4-BE49-F238E27FC236}">
                <a16:creationId xmlns:a16="http://schemas.microsoft.com/office/drawing/2014/main" id="{80C70428-110C-4505-BB1F-5F2EFA58D259}"/>
              </a:ext>
            </a:extLst>
          </p:cNvPr>
          <p:cNvSpPr txBox="1"/>
          <p:nvPr/>
        </p:nvSpPr>
        <p:spPr>
          <a:xfrm>
            <a:off x="6612257" y="5387410"/>
            <a:ext cx="1446986" cy="400110"/>
          </a:xfrm>
          <a:prstGeom prst="rect">
            <a:avLst/>
          </a:prstGeom>
          <a:noFill/>
        </p:spPr>
        <p:txBody>
          <a:bodyPr wrap="square">
            <a:spAutoFit/>
          </a:bodyPr>
          <a:lstStyle/>
          <a:p>
            <a:r>
              <a:rPr lang="vi-VN" sz="2000" b="1" i="1" dirty="0">
                <a:solidFill>
                  <a:srgbClr val="00B050"/>
                </a:solidFill>
                <a:effectLst/>
                <a:latin typeface="Open Sans"/>
              </a:rPr>
              <a:t>= 84,8</a:t>
            </a:r>
            <a:r>
              <a:rPr lang="vi-VN" sz="2000" b="1" i="1" dirty="0">
                <a:solidFill>
                  <a:srgbClr val="00B050"/>
                </a:solidFill>
                <a:latin typeface="Open Sans"/>
              </a:rPr>
              <a:t>%.</a:t>
            </a:r>
            <a:endParaRPr lang="vi-VN" sz="2000" b="1" i="1" dirty="0">
              <a:solidFill>
                <a:srgbClr val="00B050"/>
              </a:solidFill>
            </a:endParaRPr>
          </a:p>
        </p:txBody>
      </p:sp>
    </p:spTree>
    <p:extLst>
      <p:ext uri="{BB962C8B-B14F-4D97-AF65-F5344CB8AC3E}">
        <p14:creationId xmlns:p14="http://schemas.microsoft.com/office/powerpoint/2010/main" val="2507209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fade">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fade">
                                      <p:cBhvr>
                                        <p:cTn id="57" dur="500"/>
                                        <p:tgtEl>
                                          <p:spTgt spid="2">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fade">
                                      <p:cBhvr>
                                        <p:cTn id="62" dur="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fade">
                                      <p:cBhvr>
                                        <p:cTn id="67" dur="5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fade">
                                      <p:cBhvr>
                                        <p:cTn id="72" dur="500"/>
                                        <p:tgtEl>
                                          <p:spTgt spid="17"/>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9"/>
                                        </p:tgtEl>
                                        <p:attrNameLst>
                                          <p:attrName>style.visibility</p:attrName>
                                        </p:attrNameLst>
                                      </p:cBhvr>
                                      <p:to>
                                        <p:strVal val="visible"/>
                                      </p:to>
                                    </p:set>
                                    <p:animEffect transition="in" filter="fade">
                                      <p:cBhvr>
                                        <p:cTn id="77" dur="500"/>
                                        <p:tgtEl>
                                          <p:spTgt spid="19"/>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fade">
                                      <p:cBhvr>
                                        <p:cTn id="82" dur="500"/>
                                        <p:tgtEl>
                                          <p:spTgt spid="13"/>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21"/>
                                        </p:tgtEl>
                                        <p:attrNameLst>
                                          <p:attrName>style.visibility</p:attrName>
                                        </p:attrNameLst>
                                      </p:cBhvr>
                                      <p:to>
                                        <p:strVal val="visible"/>
                                      </p:to>
                                    </p:set>
                                    <p:animEffect transition="in" filter="fade">
                                      <p:cBhvr>
                                        <p:cTn id="87" dur="500"/>
                                        <p:tgtEl>
                                          <p:spTgt spid="21"/>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23"/>
                                        </p:tgtEl>
                                        <p:attrNameLst>
                                          <p:attrName>style.visibility</p:attrName>
                                        </p:attrNameLst>
                                      </p:cBhvr>
                                      <p:to>
                                        <p:strVal val="visible"/>
                                      </p:to>
                                    </p:set>
                                    <p:animEffect transition="in" filter="fade">
                                      <p:cBhvr>
                                        <p:cTn id="92" dur="500"/>
                                        <p:tgtEl>
                                          <p:spTgt spid="23"/>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25"/>
                                        </p:tgtEl>
                                        <p:attrNameLst>
                                          <p:attrName>style.visibility</p:attrName>
                                        </p:attrNameLst>
                                      </p:cBhvr>
                                      <p:to>
                                        <p:strVal val="visible"/>
                                      </p:to>
                                    </p:set>
                                    <p:animEffect transition="in" filter="fade">
                                      <p:cBhvr>
                                        <p:cTn id="97" dur="500"/>
                                        <p:tgtEl>
                                          <p:spTgt spid="25"/>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27"/>
                                        </p:tgtEl>
                                        <p:attrNameLst>
                                          <p:attrName>style.visibility</p:attrName>
                                        </p:attrNameLst>
                                      </p:cBhvr>
                                      <p:to>
                                        <p:strVal val="visible"/>
                                      </p:to>
                                    </p:set>
                                    <p:animEffect transition="in" filter="fade">
                                      <p:cBhvr>
                                        <p:cTn id="102" dur="500"/>
                                        <p:tgtEl>
                                          <p:spTgt spid="27"/>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fade">
                                      <p:cBhvr>
                                        <p:cTn id="107" dur="500"/>
                                        <p:tgtEl>
                                          <p:spTgt spid="29"/>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31"/>
                                        </p:tgtEl>
                                        <p:attrNameLst>
                                          <p:attrName>style.visibility</p:attrName>
                                        </p:attrNameLst>
                                      </p:cBhvr>
                                      <p:to>
                                        <p:strVal val="visible"/>
                                      </p:to>
                                    </p:set>
                                    <p:animEffect transition="in" filter="fade">
                                      <p:cBhvr>
                                        <p:cTn id="112" dur="500"/>
                                        <p:tgtEl>
                                          <p:spTgt spid="31"/>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33"/>
                                        </p:tgtEl>
                                        <p:attrNameLst>
                                          <p:attrName>style.visibility</p:attrName>
                                        </p:attrNameLst>
                                      </p:cBhvr>
                                      <p:to>
                                        <p:strVal val="visible"/>
                                      </p:to>
                                    </p:set>
                                    <p:animEffect transition="in" filter="fade">
                                      <p:cBhvr>
                                        <p:cTn id="117" dur="500"/>
                                        <p:tgtEl>
                                          <p:spTgt spid="33"/>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35"/>
                                        </p:tgtEl>
                                        <p:attrNameLst>
                                          <p:attrName>style.visibility</p:attrName>
                                        </p:attrNameLst>
                                      </p:cBhvr>
                                      <p:to>
                                        <p:strVal val="visible"/>
                                      </p:to>
                                    </p:set>
                                    <p:animEffect transition="in" filter="fade">
                                      <p:cBhvr>
                                        <p:cTn id="122" dur="500"/>
                                        <p:tgtEl>
                                          <p:spTgt spid="35"/>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37"/>
                                        </p:tgtEl>
                                        <p:attrNameLst>
                                          <p:attrName>style.visibility</p:attrName>
                                        </p:attrNameLst>
                                      </p:cBhvr>
                                      <p:to>
                                        <p:strVal val="visible"/>
                                      </p:to>
                                    </p:set>
                                    <p:animEffect transition="in" filter="fade">
                                      <p:cBhvr>
                                        <p:cTn id="127" dur="500"/>
                                        <p:tgtEl>
                                          <p:spTgt spid="37"/>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39"/>
                                        </p:tgtEl>
                                        <p:attrNameLst>
                                          <p:attrName>style.visibility</p:attrName>
                                        </p:attrNameLst>
                                      </p:cBhvr>
                                      <p:to>
                                        <p:strVal val="visible"/>
                                      </p:to>
                                    </p:set>
                                    <p:animEffect transition="in" filter="fade">
                                      <p:cBhvr>
                                        <p:cTn id="132" dur="500"/>
                                        <p:tgtEl>
                                          <p:spTgt spid="39"/>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grpId="0" nodeType="clickEffect">
                                  <p:stCondLst>
                                    <p:cond delay="0"/>
                                  </p:stCondLst>
                                  <p:childTnLst>
                                    <p:set>
                                      <p:cBhvr>
                                        <p:cTn id="136" dur="1" fill="hold">
                                          <p:stCondLst>
                                            <p:cond delay="0"/>
                                          </p:stCondLst>
                                        </p:cTn>
                                        <p:tgtEl>
                                          <p:spTgt spid="41"/>
                                        </p:tgtEl>
                                        <p:attrNameLst>
                                          <p:attrName>style.visibility</p:attrName>
                                        </p:attrNameLst>
                                      </p:cBhvr>
                                      <p:to>
                                        <p:strVal val="visible"/>
                                      </p:to>
                                    </p:set>
                                    <p:animEffect transition="in" filter="fade">
                                      <p:cBhvr>
                                        <p:cTn id="137"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7" grpId="0"/>
      <p:bldP spid="19" grpId="0"/>
      <p:bldP spid="21" grpId="0"/>
      <p:bldP spid="23" grpId="0"/>
      <p:bldP spid="25" grpId="0"/>
      <p:bldP spid="27" grpId="0"/>
      <p:bldP spid="29" grpId="0"/>
      <p:bldP spid="31" grpId="0"/>
      <p:bldP spid="33" grpId="0"/>
      <p:bldP spid="35" grpId="0"/>
      <p:bldP spid="37" grpId="0"/>
      <p:bldP spid="39" grpId="0"/>
      <p:bldP spid="41"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271802" y="229186"/>
            <a:ext cx="9865218" cy="1736646"/>
          </a:xfrm>
          <a:prstGeom prst="roundRect">
            <a:avLst/>
          </a:prstGeom>
          <a:solidFill>
            <a:schemeClr val="accent2">
              <a:lumMod val="20000"/>
              <a:lumOff val="80000"/>
            </a:schemeClr>
          </a:solidFill>
          <a:ln w="28575">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sz="2400" b="1" i="1" dirty="0"/>
              <a:t>Bài 7: Đặt một hiệu điện thế U vào hai đầu của một điện trở R thì cường độ dòng điện chạy qua là I. Công thức nào dưới đây không phải là công thức tính nhiệt lượng tỏa ra trên dây dẫn trong thời gian t?</a:t>
            </a:r>
            <a:endParaRPr lang="en-US" sz="2400" b="1" i="1" dirty="0"/>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2400" b="0" i="0" u="none" strike="noStrike" cap="none" normalizeH="0" baseline="0" dirty="0">
                <a:ln>
                  <a:noFill/>
                </a:ln>
                <a:solidFill>
                  <a:schemeClr val="tx1"/>
                </a:solidFill>
                <a:effectLst/>
                <a:latin typeface="Arial" panose="020B0604020202020204" pitchFamily="34" charset="0"/>
              </a:rPr>
              <a:t/>
            </a:r>
            <a:br>
              <a:rPr kumimoji="0" lang="en-US" altLang="en-US" sz="124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rPr>
              <a:t>  </a:t>
            </a:r>
            <a:r>
              <a:rPr kumimoji="0" lang="en-US" altLang="en-US" sz="3300" b="0" i="0" u="none" strike="noStrike" cap="none" normalizeH="0" baseline="0" dirty="0">
                <a:ln>
                  <a:noFill/>
                </a:ln>
                <a:solidFill>
                  <a:schemeClr val="tx1"/>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Rectangle 1"/>
              <p:cNvSpPr/>
              <p:nvPr/>
            </p:nvSpPr>
            <p:spPr>
              <a:xfrm>
                <a:off x="3824320" y="2111837"/>
                <a:ext cx="4543359" cy="3384966"/>
              </a:xfrm>
              <a:prstGeom prst="rect">
                <a:avLst/>
              </a:prstGeom>
            </p:spPr>
            <p:txBody>
              <a:bodyPr wrap="square">
                <a:spAutoFit/>
              </a:bodyPr>
              <a:lstStyle/>
              <a:p>
                <a:pPr marL="342900" indent="-342900">
                  <a:lnSpc>
                    <a:spcPct val="150000"/>
                  </a:lnSpc>
                  <a:buAutoNum type="alphaUcPeriod"/>
                </a:pPr>
                <a:r>
                  <a:rPr lang="en-US" sz="2400" b="1" i="1" dirty="0">
                    <a:solidFill>
                      <a:srgbClr val="00B050"/>
                    </a:solidFill>
                    <a:effectLst/>
                    <a:latin typeface="Open Sans"/>
                  </a:rPr>
                  <a:t>Q = </a:t>
                </a:r>
                <a14:m>
                  <m:oMath xmlns:m="http://schemas.openxmlformats.org/officeDocument/2006/math">
                    <m:f>
                      <m:fPr>
                        <m:ctrlPr>
                          <a:rPr lang="en-US" sz="2400" b="1" i="1" smtClean="0">
                            <a:solidFill>
                              <a:srgbClr val="00B050"/>
                            </a:solidFill>
                            <a:effectLst/>
                            <a:latin typeface="Cambria Math" panose="02040503050406030204" pitchFamily="18" charset="0"/>
                          </a:rPr>
                        </m:ctrlPr>
                      </m:fPr>
                      <m:num>
                        <m:r>
                          <a:rPr lang="en-US" sz="2400" b="1" i="1" smtClean="0">
                            <a:solidFill>
                              <a:srgbClr val="00B050"/>
                            </a:solidFill>
                            <a:effectLst/>
                            <a:latin typeface="Cambria Math" panose="02040503050406030204" pitchFamily="18" charset="0"/>
                          </a:rPr>
                          <m:t>𝑼</m:t>
                        </m:r>
                        <m:r>
                          <a:rPr lang="en-US" sz="2400" b="1" i="1" smtClean="0">
                            <a:solidFill>
                              <a:srgbClr val="00B050"/>
                            </a:solidFill>
                            <a:effectLst/>
                            <a:latin typeface="Cambria Math" panose="02040503050406030204" pitchFamily="18" charset="0"/>
                          </a:rPr>
                          <m:t>.</m:t>
                        </m:r>
                        <m:r>
                          <a:rPr lang="en-US" sz="2400" b="1" i="1" smtClean="0">
                            <a:solidFill>
                              <a:srgbClr val="00B050"/>
                            </a:solidFill>
                            <a:effectLst/>
                            <a:latin typeface="Cambria Math" panose="02040503050406030204" pitchFamily="18" charset="0"/>
                          </a:rPr>
                          <m:t>𝒕</m:t>
                        </m:r>
                      </m:num>
                      <m:den>
                        <m:r>
                          <a:rPr lang="en-US" sz="2400" b="1" i="1" smtClean="0">
                            <a:solidFill>
                              <a:srgbClr val="00B050"/>
                            </a:solidFill>
                            <a:effectLst/>
                            <a:latin typeface="Cambria Math" panose="02040503050406030204" pitchFamily="18" charset="0"/>
                          </a:rPr>
                          <m:t>𝑰</m:t>
                        </m:r>
                      </m:den>
                    </m:f>
                  </m:oMath>
                </a14:m>
                <a:r>
                  <a:rPr lang="en-US" sz="2400" b="1" i="1" dirty="0">
                    <a:solidFill>
                      <a:srgbClr val="00B050"/>
                    </a:solidFill>
                  </a:rPr>
                  <a:t> </a:t>
                </a:r>
              </a:p>
              <a:p>
                <a:pPr marL="342900" indent="-342900">
                  <a:lnSpc>
                    <a:spcPct val="150000"/>
                  </a:lnSpc>
                  <a:buAutoNum type="alphaUcPeriod"/>
                </a:pPr>
                <a:r>
                  <a:rPr lang="en-US" sz="2400" b="1" i="1" dirty="0">
                    <a:solidFill>
                      <a:srgbClr val="00B050"/>
                    </a:solidFill>
                  </a:rPr>
                  <a:t>Q = </a:t>
                </a:r>
                <a:r>
                  <a:rPr lang="en-US" sz="2400" b="1" i="1" dirty="0" err="1">
                    <a:solidFill>
                      <a:srgbClr val="00B050"/>
                    </a:solidFill>
                  </a:rPr>
                  <a:t>UIt</a:t>
                </a:r>
                <a:endParaRPr lang="en-US" sz="2400" b="1" i="1" dirty="0">
                  <a:solidFill>
                    <a:srgbClr val="00B050"/>
                  </a:solidFill>
                </a:endParaRPr>
              </a:p>
              <a:p>
                <a:pPr marL="342900" indent="-342900">
                  <a:lnSpc>
                    <a:spcPct val="150000"/>
                  </a:lnSpc>
                  <a:buFontTx/>
                  <a:buAutoNum type="alphaUcPeriod"/>
                </a:pPr>
                <a:r>
                  <a:rPr lang="en-US" sz="2400" b="1" i="1" dirty="0">
                    <a:solidFill>
                      <a:srgbClr val="00B050"/>
                    </a:solidFill>
                    <a:effectLst/>
                    <a:latin typeface="Open Sans"/>
                  </a:rPr>
                  <a:t>Q = </a:t>
                </a:r>
                <a14:m>
                  <m:oMath xmlns:m="http://schemas.openxmlformats.org/officeDocument/2006/math">
                    <m:f>
                      <m:fPr>
                        <m:ctrlPr>
                          <a:rPr lang="en-US" sz="2400" b="1" i="1" smtClean="0">
                            <a:solidFill>
                              <a:srgbClr val="00B050"/>
                            </a:solidFill>
                            <a:effectLst/>
                            <a:latin typeface="Cambria Math" panose="02040503050406030204" pitchFamily="18" charset="0"/>
                          </a:rPr>
                        </m:ctrlPr>
                      </m:fPr>
                      <m:num>
                        <m:sSup>
                          <m:sSupPr>
                            <m:ctrlPr>
                              <a:rPr lang="en-US" sz="2400" b="1" i="1" smtClean="0">
                                <a:solidFill>
                                  <a:srgbClr val="00B050"/>
                                </a:solidFill>
                                <a:effectLst/>
                                <a:latin typeface="Cambria Math" panose="02040503050406030204" pitchFamily="18" charset="0"/>
                              </a:rPr>
                            </m:ctrlPr>
                          </m:sSupPr>
                          <m:e>
                            <m:r>
                              <a:rPr lang="en-US" sz="2400" b="1" i="1" smtClean="0">
                                <a:solidFill>
                                  <a:srgbClr val="00B050"/>
                                </a:solidFill>
                                <a:effectLst/>
                                <a:latin typeface="Cambria Math" panose="02040503050406030204" pitchFamily="18" charset="0"/>
                              </a:rPr>
                              <m:t>𝑼</m:t>
                            </m:r>
                          </m:e>
                          <m:sup>
                            <m:r>
                              <a:rPr lang="en-US" sz="2400" b="1" i="1" smtClean="0">
                                <a:solidFill>
                                  <a:srgbClr val="00B050"/>
                                </a:solidFill>
                                <a:effectLst/>
                                <a:latin typeface="Cambria Math" panose="02040503050406030204" pitchFamily="18" charset="0"/>
                              </a:rPr>
                              <m:t>𝟐</m:t>
                            </m:r>
                          </m:sup>
                        </m:sSup>
                        <m:r>
                          <a:rPr lang="en-US" sz="2400" b="1" i="1" smtClean="0">
                            <a:solidFill>
                              <a:srgbClr val="00B050"/>
                            </a:solidFill>
                            <a:effectLst/>
                            <a:latin typeface="Cambria Math" panose="02040503050406030204" pitchFamily="18" charset="0"/>
                          </a:rPr>
                          <m:t>.</m:t>
                        </m:r>
                        <m:r>
                          <a:rPr lang="en-US" sz="2400" b="1" i="1" smtClean="0">
                            <a:solidFill>
                              <a:srgbClr val="00B050"/>
                            </a:solidFill>
                            <a:effectLst/>
                            <a:latin typeface="Cambria Math" panose="02040503050406030204" pitchFamily="18" charset="0"/>
                          </a:rPr>
                          <m:t>𝒕</m:t>
                        </m:r>
                      </m:num>
                      <m:den>
                        <m:r>
                          <a:rPr lang="en-US" sz="2400" b="1" i="1" smtClean="0">
                            <a:solidFill>
                              <a:srgbClr val="00B050"/>
                            </a:solidFill>
                            <a:effectLst/>
                            <a:latin typeface="Cambria Math" panose="02040503050406030204" pitchFamily="18" charset="0"/>
                          </a:rPr>
                          <m:t>𝑹</m:t>
                        </m:r>
                      </m:den>
                    </m:f>
                  </m:oMath>
                </a14:m>
                <a:r>
                  <a:rPr lang="en-US" sz="2400" b="1" i="1" dirty="0">
                    <a:solidFill>
                      <a:srgbClr val="00B050"/>
                    </a:solidFill>
                  </a:rPr>
                  <a:t> </a:t>
                </a:r>
              </a:p>
              <a:p>
                <a:pPr marL="342900" indent="-342900">
                  <a:lnSpc>
                    <a:spcPct val="150000"/>
                  </a:lnSpc>
                  <a:buFontTx/>
                  <a:buAutoNum type="alphaUcPeriod"/>
                </a:pPr>
                <a:r>
                  <a:rPr lang="en-US" sz="2400" b="1" i="1" dirty="0">
                    <a:solidFill>
                      <a:srgbClr val="00B050"/>
                    </a:solidFill>
                  </a:rPr>
                  <a:t>Q= </a:t>
                </a:r>
                <a14:m>
                  <m:oMath xmlns:m="http://schemas.openxmlformats.org/officeDocument/2006/math">
                    <m:sSup>
                      <m:sSupPr>
                        <m:ctrlPr>
                          <a:rPr lang="en-US" sz="2400" b="1" i="1" smtClean="0">
                            <a:solidFill>
                              <a:srgbClr val="00B050"/>
                            </a:solidFill>
                            <a:latin typeface="Cambria Math" panose="02040503050406030204" pitchFamily="18" charset="0"/>
                          </a:rPr>
                        </m:ctrlPr>
                      </m:sSupPr>
                      <m:e>
                        <m:r>
                          <a:rPr lang="en-US" sz="2400" b="1" i="1" smtClean="0">
                            <a:solidFill>
                              <a:srgbClr val="00B050"/>
                            </a:solidFill>
                            <a:latin typeface="Cambria Math" panose="02040503050406030204" pitchFamily="18" charset="0"/>
                          </a:rPr>
                          <m:t>𝑰</m:t>
                        </m:r>
                      </m:e>
                      <m:sup>
                        <m:r>
                          <a:rPr lang="en-US" sz="2400" b="1" i="1" smtClean="0">
                            <a:solidFill>
                              <a:srgbClr val="00B050"/>
                            </a:solidFill>
                            <a:latin typeface="Cambria Math" panose="02040503050406030204" pitchFamily="18" charset="0"/>
                          </a:rPr>
                          <m:t>𝟐</m:t>
                        </m:r>
                      </m:sup>
                    </m:sSup>
                    <m:r>
                      <a:rPr lang="en-US" sz="2400" b="1" i="1" smtClean="0">
                        <a:solidFill>
                          <a:srgbClr val="00B050"/>
                        </a:solidFill>
                        <a:latin typeface="Cambria Math" panose="02040503050406030204" pitchFamily="18" charset="0"/>
                      </a:rPr>
                      <m:t>𝑹𝒕</m:t>
                    </m:r>
                  </m:oMath>
                </a14:m>
                <a:endParaRPr lang="en-US" sz="2400" b="1" i="1" dirty="0">
                  <a:solidFill>
                    <a:srgbClr val="00B050"/>
                  </a:solidFill>
                </a:endParaRPr>
              </a:p>
              <a:p>
                <a:pPr>
                  <a:lnSpc>
                    <a:spcPct val="150000"/>
                  </a:lnSpc>
                </a:pPr>
                <a:endParaRPr lang="en-US" sz="2400" b="1" i="1" dirty="0">
                  <a:solidFill>
                    <a:srgbClr val="00B050"/>
                  </a:solidFill>
                </a:endParaRPr>
              </a:p>
            </p:txBody>
          </p:sp>
        </mc:Choice>
        <mc:Fallback xmlns="">
          <p:sp>
            <p:nvSpPr>
              <p:cNvPr id="2" name="Rectangle 1"/>
              <p:cNvSpPr>
                <a:spLocks noRot="1" noChangeAspect="1" noMove="1" noResize="1" noEditPoints="1" noAdjustHandles="1" noChangeArrowheads="1" noChangeShapeType="1" noTextEdit="1"/>
              </p:cNvSpPr>
              <p:nvPr/>
            </p:nvSpPr>
            <p:spPr>
              <a:xfrm>
                <a:off x="3824320" y="2111837"/>
                <a:ext cx="4543359" cy="3384966"/>
              </a:xfrm>
              <a:prstGeom prst="rect">
                <a:avLst/>
              </a:prstGeom>
              <a:blipFill>
                <a:blip r:embed="rId2"/>
                <a:stretch>
                  <a:fillRect l="-2547"/>
                </a:stretch>
              </a:blipFill>
            </p:spPr>
            <p:txBody>
              <a:bodyPr/>
              <a:lstStyle/>
              <a:p>
                <a:r>
                  <a:rPr lang="vi-VN">
                    <a:noFill/>
                  </a:rPr>
                  <a:t> </a:t>
                </a:r>
              </a:p>
            </p:txBody>
          </p:sp>
        </mc:Fallback>
      </mc:AlternateContent>
      <p:sp>
        <p:nvSpPr>
          <p:cNvPr id="11" name="Hình Bầu dục 10">
            <a:extLst>
              <a:ext uri="{FF2B5EF4-FFF2-40B4-BE49-F238E27FC236}">
                <a16:creationId xmlns:a16="http://schemas.microsoft.com/office/drawing/2014/main" id="{F530AB71-D09B-40B1-9CC9-88747AF2F899}"/>
              </a:ext>
            </a:extLst>
          </p:cNvPr>
          <p:cNvSpPr/>
          <p:nvPr/>
        </p:nvSpPr>
        <p:spPr>
          <a:xfrm>
            <a:off x="3793072" y="2403461"/>
            <a:ext cx="379956" cy="40288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7796480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046420" y="226234"/>
            <a:ext cx="10079846" cy="1328023"/>
          </a:xfrm>
          <a:prstGeom prst="roundRect">
            <a:avLst/>
          </a:prstGeom>
          <a:solidFill>
            <a:schemeClr val="accent2">
              <a:lumMod val="20000"/>
              <a:lumOff val="80000"/>
            </a:schemeClr>
          </a:solidFill>
          <a:ln w="28575">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sz="2400" b="1" i="1" dirty="0"/>
              <a:t>Bài 8: Mắc dây dẫn vào một hiệu điện thế không đổi. Trong cùng nột thời gian thì nhiệt lượng tỏa ra trên dây dẫn phụ thuộc như thế nào vào điện trở dây dẫn?</a:t>
            </a:r>
            <a:endParaRPr lang="en-US" sz="2400" b="1" i="1" dirty="0"/>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2400" b="0" i="0" u="none" strike="noStrike" cap="none" normalizeH="0" baseline="0" dirty="0">
                <a:ln>
                  <a:noFill/>
                </a:ln>
                <a:solidFill>
                  <a:schemeClr val="tx1"/>
                </a:solidFill>
                <a:effectLst/>
                <a:latin typeface="Arial" panose="020B0604020202020204" pitchFamily="34" charset="0"/>
              </a:rPr>
              <a:t/>
            </a:r>
            <a:br>
              <a:rPr kumimoji="0" lang="en-US" altLang="en-US" sz="124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rPr>
              <a:t>  </a:t>
            </a:r>
            <a:r>
              <a:rPr kumimoji="0" lang="en-US" altLang="en-US" sz="3300" b="0" i="0" u="none" strike="noStrike" cap="none" normalizeH="0" baseline="0" dirty="0">
                <a:ln>
                  <a:noFill/>
                </a:ln>
                <a:solidFill>
                  <a:schemeClr val="tx1"/>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p:cNvSpPr/>
          <p:nvPr/>
        </p:nvSpPr>
        <p:spPr>
          <a:xfrm>
            <a:off x="2134699" y="1747440"/>
            <a:ext cx="10060532" cy="2466894"/>
          </a:xfrm>
          <a:prstGeom prst="rect">
            <a:avLst/>
          </a:prstGeom>
        </p:spPr>
        <p:txBody>
          <a:bodyPr wrap="square">
            <a:spAutoFit/>
          </a:bodyPr>
          <a:lstStyle/>
          <a:p>
            <a:pPr algn="just">
              <a:lnSpc>
                <a:spcPct val="200000"/>
              </a:lnSpc>
            </a:pPr>
            <a:r>
              <a:rPr lang="en-US" sz="2000" b="1" dirty="0">
                <a:solidFill>
                  <a:srgbClr val="00B0F0"/>
                </a:solidFill>
                <a:effectLst/>
                <a:latin typeface="Open Sans"/>
              </a:rPr>
              <a:t>A. </a:t>
            </a:r>
            <a:r>
              <a:rPr lang="en-US" sz="2000" b="1" dirty="0" err="1">
                <a:solidFill>
                  <a:srgbClr val="00B0F0"/>
                </a:solidFill>
                <a:effectLst/>
                <a:latin typeface="Open Sans"/>
              </a:rPr>
              <a:t>Tăng</a:t>
            </a:r>
            <a:r>
              <a:rPr lang="en-US" sz="2000" b="1" dirty="0">
                <a:solidFill>
                  <a:srgbClr val="00B0F0"/>
                </a:solidFill>
                <a:effectLst/>
                <a:latin typeface="Open Sans"/>
              </a:rPr>
              <a:t> </a:t>
            </a:r>
            <a:r>
              <a:rPr lang="en-US" sz="2000" b="1" dirty="0" err="1">
                <a:solidFill>
                  <a:srgbClr val="00B0F0"/>
                </a:solidFill>
                <a:effectLst/>
                <a:latin typeface="Open Sans"/>
              </a:rPr>
              <a:t>gấp</a:t>
            </a:r>
            <a:r>
              <a:rPr lang="en-US" sz="2000" b="1" dirty="0">
                <a:solidFill>
                  <a:srgbClr val="00B0F0"/>
                </a:solidFill>
                <a:effectLst/>
                <a:latin typeface="Open Sans"/>
              </a:rPr>
              <a:t> </a:t>
            </a:r>
            <a:r>
              <a:rPr lang="en-US" sz="2000" b="1" dirty="0" err="1">
                <a:solidFill>
                  <a:srgbClr val="00B0F0"/>
                </a:solidFill>
                <a:effectLst/>
                <a:latin typeface="Open Sans"/>
              </a:rPr>
              <a:t>đôi</a:t>
            </a:r>
            <a:r>
              <a:rPr lang="en-US" sz="2000" b="1" dirty="0">
                <a:solidFill>
                  <a:srgbClr val="00B0F0"/>
                </a:solidFill>
                <a:effectLst/>
                <a:latin typeface="Open Sans"/>
              </a:rPr>
              <a:t> </a:t>
            </a:r>
            <a:r>
              <a:rPr lang="en-US" sz="2000" b="1" dirty="0" err="1">
                <a:solidFill>
                  <a:srgbClr val="00B0F0"/>
                </a:solidFill>
                <a:effectLst/>
                <a:latin typeface="Open Sans"/>
              </a:rPr>
              <a:t>khi</a:t>
            </a:r>
            <a:r>
              <a:rPr lang="en-US" sz="2000" b="1" dirty="0">
                <a:solidFill>
                  <a:srgbClr val="00B0F0"/>
                </a:solidFill>
                <a:effectLst/>
                <a:latin typeface="Open Sans"/>
              </a:rPr>
              <a:t> </a:t>
            </a:r>
            <a:r>
              <a:rPr lang="en-US" sz="2000" b="1" dirty="0" err="1">
                <a:solidFill>
                  <a:srgbClr val="00B0F0"/>
                </a:solidFill>
                <a:effectLst/>
                <a:latin typeface="Open Sans"/>
              </a:rPr>
              <a:t>điện</a:t>
            </a:r>
            <a:r>
              <a:rPr lang="en-US" sz="2000" b="1" dirty="0">
                <a:solidFill>
                  <a:srgbClr val="00B0F0"/>
                </a:solidFill>
                <a:effectLst/>
                <a:latin typeface="Open Sans"/>
              </a:rPr>
              <a:t> </a:t>
            </a:r>
            <a:r>
              <a:rPr lang="en-US" sz="2000" b="1" dirty="0" err="1">
                <a:solidFill>
                  <a:srgbClr val="00B0F0"/>
                </a:solidFill>
                <a:effectLst/>
                <a:latin typeface="Open Sans"/>
              </a:rPr>
              <a:t>trở</a:t>
            </a:r>
            <a:r>
              <a:rPr lang="en-US" sz="2000" b="1" dirty="0">
                <a:solidFill>
                  <a:srgbClr val="00B0F0"/>
                </a:solidFill>
                <a:effectLst/>
                <a:latin typeface="Open Sans"/>
              </a:rPr>
              <a:t> </a:t>
            </a:r>
            <a:r>
              <a:rPr lang="en-US" sz="2000" b="1" dirty="0" err="1">
                <a:solidFill>
                  <a:srgbClr val="00B0F0"/>
                </a:solidFill>
                <a:effectLst/>
                <a:latin typeface="Open Sans"/>
              </a:rPr>
              <a:t>của</a:t>
            </a:r>
            <a:r>
              <a:rPr lang="en-US" sz="2000" b="1" dirty="0">
                <a:solidFill>
                  <a:srgbClr val="00B0F0"/>
                </a:solidFill>
                <a:effectLst/>
                <a:latin typeface="Open Sans"/>
              </a:rPr>
              <a:t> </a:t>
            </a:r>
            <a:r>
              <a:rPr lang="en-US" sz="2000" b="1" dirty="0" err="1">
                <a:solidFill>
                  <a:srgbClr val="00B0F0"/>
                </a:solidFill>
                <a:effectLst/>
                <a:latin typeface="Open Sans"/>
              </a:rPr>
              <a:t>dây</a:t>
            </a:r>
            <a:r>
              <a:rPr lang="en-US" sz="2000" b="1" dirty="0">
                <a:solidFill>
                  <a:srgbClr val="00B0F0"/>
                </a:solidFill>
                <a:effectLst/>
                <a:latin typeface="Open Sans"/>
              </a:rPr>
              <a:t> </a:t>
            </a:r>
            <a:r>
              <a:rPr lang="en-US" sz="2000" b="1" dirty="0" err="1">
                <a:solidFill>
                  <a:srgbClr val="00B0F0"/>
                </a:solidFill>
                <a:effectLst/>
                <a:latin typeface="Open Sans"/>
              </a:rPr>
              <a:t>dẫn</a:t>
            </a:r>
            <a:r>
              <a:rPr lang="en-US" sz="2000" b="1" dirty="0">
                <a:solidFill>
                  <a:srgbClr val="00B0F0"/>
                </a:solidFill>
                <a:effectLst/>
                <a:latin typeface="Open Sans"/>
              </a:rPr>
              <a:t> </a:t>
            </a:r>
            <a:r>
              <a:rPr lang="en-US" sz="2000" b="1" dirty="0" err="1">
                <a:solidFill>
                  <a:srgbClr val="00B0F0"/>
                </a:solidFill>
                <a:effectLst/>
                <a:latin typeface="Open Sans"/>
              </a:rPr>
              <a:t>tăng</a:t>
            </a:r>
            <a:r>
              <a:rPr lang="en-US" sz="2000" b="1" dirty="0">
                <a:solidFill>
                  <a:srgbClr val="00B0F0"/>
                </a:solidFill>
                <a:effectLst/>
                <a:latin typeface="Open Sans"/>
              </a:rPr>
              <a:t> </a:t>
            </a:r>
            <a:r>
              <a:rPr lang="en-US" sz="2000" b="1" dirty="0" err="1">
                <a:solidFill>
                  <a:srgbClr val="00B0F0"/>
                </a:solidFill>
                <a:effectLst/>
                <a:latin typeface="Open Sans"/>
              </a:rPr>
              <a:t>lên</a:t>
            </a:r>
            <a:r>
              <a:rPr lang="en-US" sz="2000" b="1" dirty="0">
                <a:solidFill>
                  <a:srgbClr val="00B0F0"/>
                </a:solidFill>
                <a:effectLst/>
                <a:latin typeface="Open Sans"/>
              </a:rPr>
              <a:t> </a:t>
            </a:r>
            <a:r>
              <a:rPr lang="en-US" sz="2000" b="1" dirty="0" err="1">
                <a:solidFill>
                  <a:srgbClr val="00B0F0"/>
                </a:solidFill>
                <a:effectLst/>
                <a:latin typeface="Open Sans"/>
              </a:rPr>
              <a:t>gấp</a:t>
            </a:r>
            <a:r>
              <a:rPr lang="en-US" sz="2000" b="1" dirty="0">
                <a:solidFill>
                  <a:srgbClr val="00B0F0"/>
                </a:solidFill>
                <a:effectLst/>
                <a:latin typeface="Open Sans"/>
              </a:rPr>
              <a:t> </a:t>
            </a:r>
            <a:r>
              <a:rPr lang="en-US" sz="2000" b="1" dirty="0" err="1">
                <a:solidFill>
                  <a:srgbClr val="00B0F0"/>
                </a:solidFill>
                <a:effectLst/>
                <a:latin typeface="Open Sans"/>
              </a:rPr>
              <a:t>đôi</a:t>
            </a:r>
            <a:endParaRPr lang="en-US" sz="2000" b="1" dirty="0">
              <a:solidFill>
                <a:srgbClr val="00B0F0"/>
              </a:solidFill>
              <a:effectLst/>
              <a:latin typeface="Open Sans"/>
            </a:endParaRPr>
          </a:p>
          <a:p>
            <a:pPr algn="just">
              <a:lnSpc>
                <a:spcPct val="200000"/>
              </a:lnSpc>
            </a:pPr>
            <a:r>
              <a:rPr lang="en-US" sz="2000" b="1" dirty="0">
                <a:solidFill>
                  <a:srgbClr val="00B0F0"/>
                </a:solidFill>
                <a:effectLst/>
                <a:latin typeface="Open Sans"/>
              </a:rPr>
              <a:t>B. </a:t>
            </a:r>
            <a:r>
              <a:rPr lang="en-US" sz="2000" b="1" dirty="0" err="1">
                <a:solidFill>
                  <a:srgbClr val="00B0F0"/>
                </a:solidFill>
                <a:effectLst/>
                <a:latin typeface="Open Sans"/>
              </a:rPr>
              <a:t>Tăng</a:t>
            </a:r>
            <a:r>
              <a:rPr lang="en-US" sz="2000" b="1" dirty="0">
                <a:solidFill>
                  <a:srgbClr val="00B0F0"/>
                </a:solidFill>
                <a:effectLst/>
                <a:latin typeface="Open Sans"/>
              </a:rPr>
              <a:t> </a:t>
            </a:r>
            <a:r>
              <a:rPr lang="en-US" sz="2000" b="1" dirty="0" err="1">
                <a:solidFill>
                  <a:srgbClr val="00B0F0"/>
                </a:solidFill>
                <a:effectLst/>
                <a:latin typeface="Open Sans"/>
              </a:rPr>
              <a:t>gấp</a:t>
            </a:r>
            <a:r>
              <a:rPr lang="en-US" sz="2000" b="1" dirty="0">
                <a:solidFill>
                  <a:srgbClr val="00B0F0"/>
                </a:solidFill>
                <a:effectLst/>
                <a:latin typeface="Open Sans"/>
              </a:rPr>
              <a:t> </a:t>
            </a:r>
            <a:r>
              <a:rPr lang="en-US" sz="2000" b="1" dirty="0" err="1">
                <a:solidFill>
                  <a:srgbClr val="00B0F0"/>
                </a:solidFill>
                <a:effectLst/>
                <a:latin typeface="Open Sans"/>
              </a:rPr>
              <a:t>đôi</a:t>
            </a:r>
            <a:r>
              <a:rPr lang="en-US" sz="2000" b="1" dirty="0">
                <a:solidFill>
                  <a:srgbClr val="00B0F0"/>
                </a:solidFill>
                <a:effectLst/>
                <a:latin typeface="Open Sans"/>
              </a:rPr>
              <a:t> </a:t>
            </a:r>
            <a:r>
              <a:rPr lang="en-US" sz="2000" b="1" dirty="0" err="1">
                <a:solidFill>
                  <a:srgbClr val="00B0F0"/>
                </a:solidFill>
                <a:effectLst/>
                <a:latin typeface="Open Sans"/>
              </a:rPr>
              <a:t>khi</a:t>
            </a:r>
            <a:r>
              <a:rPr lang="en-US" sz="2000" b="1" dirty="0">
                <a:solidFill>
                  <a:srgbClr val="00B0F0"/>
                </a:solidFill>
                <a:effectLst/>
                <a:latin typeface="Open Sans"/>
              </a:rPr>
              <a:t> </a:t>
            </a:r>
            <a:r>
              <a:rPr lang="en-US" sz="2000" b="1" dirty="0" err="1">
                <a:solidFill>
                  <a:srgbClr val="00B0F0"/>
                </a:solidFill>
                <a:effectLst/>
                <a:latin typeface="Open Sans"/>
              </a:rPr>
              <a:t>điện</a:t>
            </a:r>
            <a:r>
              <a:rPr lang="en-US" sz="2000" b="1" dirty="0">
                <a:solidFill>
                  <a:srgbClr val="00B0F0"/>
                </a:solidFill>
                <a:effectLst/>
                <a:latin typeface="Open Sans"/>
              </a:rPr>
              <a:t> </a:t>
            </a:r>
            <a:r>
              <a:rPr lang="en-US" sz="2000" b="1" dirty="0" err="1">
                <a:solidFill>
                  <a:srgbClr val="00B0F0"/>
                </a:solidFill>
                <a:effectLst/>
                <a:latin typeface="Open Sans"/>
              </a:rPr>
              <a:t>trở</a:t>
            </a:r>
            <a:r>
              <a:rPr lang="en-US" sz="2000" b="1" dirty="0">
                <a:solidFill>
                  <a:srgbClr val="00B0F0"/>
                </a:solidFill>
                <a:effectLst/>
                <a:latin typeface="Open Sans"/>
              </a:rPr>
              <a:t> </a:t>
            </a:r>
            <a:r>
              <a:rPr lang="en-US" sz="2000" b="1" dirty="0" err="1">
                <a:solidFill>
                  <a:srgbClr val="00B0F0"/>
                </a:solidFill>
                <a:effectLst/>
                <a:latin typeface="Open Sans"/>
              </a:rPr>
              <a:t>của</a:t>
            </a:r>
            <a:r>
              <a:rPr lang="en-US" sz="2000" b="1" dirty="0">
                <a:solidFill>
                  <a:srgbClr val="00B0F0"/>
                </a:solidFill>
                <a:effectLst/>
                <a:latin typeface="Open Sans"/>
              </a:rPr>
              <a:t> </a:t>
            </a:r>
            <a:r>
              <a:rPr lang="en-US" sz="2000" b="1" dirty="0" err="1">
                <a:solidFill>
                  <a:srgbClr val="00B0F0"/>
                </a:solidFill>
                <a:effectLst/>
                <a:latin typeface="Open Sans"/>
              </a:rPr>
              <a:t>dây</a:t>
            </a:r>
            <a:r>
              <a:rPr lang="en-US" sz="2000" b="1" dirty="0">
                <a:solidFill>
                  <a:srgbClr val="00B0F0"/>
                </a:solidFill>
                <a:effectLst/>
                <a:latin typeface="Open Sans"/>
              </a:rPr>
              <a:t> </a:t>
            </a:r>
            <a:r>
              <a:rPr lang="en-US" sz="2000" b="1" dirty="0" err="1">
                <a:solidFill>
                  <a:srgbClr val="00B0F0"/>
                </a:solidFill>
                <a:effectLst/>
                <a:latin typeface="Open Sans"/>
              </a:rPr>
              <a:t>dẫn</a:t>
            </a:r>
            <a:r>
              <a:rPr lang="en-US" sz="2000" b="1" dirty="0">
                <a:solidFill>
                  <a:srgbClr val="00B0F0"/>
                </a:solidFill>
                <a:effectLst/>
                <a:latin typeface="Open Sans"/>
              </a:rPr>
              <a:t> </a:t>
            </a:r>
            <a:r>
              <a:rPr lang="en-US" sz="2000" b="1" dirty="0" err="1">
                <a:solidFill>
                  <a:srgbClr val="00B0F0"/>
                </a:solidFill>
                <a:effectLst/>
                <a:latin typeface="Open Sans"/>
              </a:rPr>
              <a:t>giảm</a:t>
            </a:r>
            <a:r>
              <a:rPr lang="en-US" sz="2000" b="1" dirty="0">
                <a:solidFill>
                  <a:srgbClr val="00B0F0"/>
                </a:solidFill>
                <a:effectLst/>
                <a:latin typeface="Open Sans"/>
              </a:rPr>
              <a:t> </a:t>
            </a:r>
            <a:r>
              <a:rPr lang="en-US" sz="2000" b="1" dirty="0" err="1">
                <a:solidFill>
                  <a:srgbClr val="00B0F0"/>
                </a:solidFill>
                <a:effectLst/>
                <a:latin typeface="Open Sans"/>
              </a:rPr>
              <a:t>đi</a:t>
            </a:r>
            <a:r>
              <a:rPr lang="en-US" sz="2000" b="1" dirty="0">
                <a:solidFill>
                  <a:srgbClr val="00B0F0"/>
                </a:solidFill>
                <a:effectLst/>
                <a:latin typeface="Open Sans"/>
              </a:rPr>
              <a:t> </a:t>
            </a:r>
            <a:r>
              <a:rPr lang="en-US" sz="2000" b="1" dirty="0" err="1">
                <a:solidFill>
                  <a:srgbClr val="00B0F0"/>
                </a:solidFill>
                <a:effectLst/>
                <a:latin typeface="Open Sans"/>
              </a:rPr>
              <a:t>một</a:t>
            </a:r>
            <a:r>
              <a:rPr lang="en-US" sz="2000" b="1" dirty="0">
                <a:solidFill>
                  <a:srgbClr val="00B0F0"/>
                </a:solidFill>
                <a:effectLst/>
                <a:latin typeface="Open Sans"/>
              </a:rPr>
              <a:t> </a:t>
            </a:r>
            <a:r>
              <a:rPr lang="en-US" sz="2000" b="1" dirty="0" err="1">
                <a:solidFill>
                  <a:srgbClr val="00B0F0"/>
                </a:solidFill>
                <a:effectLst/>
                <a:latin typeface="Open Sans"/>
              </a:rPr>
              <a:t>nửa</a:t>
            </a:r>
            <a:endParaRPr lang="en-US" sz="2000" b="1" dirty="0">
              <a:solidFill>
                <a:srgbClr val="00B0F0"/>
              </a:solidFill>
              <a:effectLst/>
              <a:latin typeface="Open Sans"/>
            </a:endParaRPr>
          </a:p>
          <a:p>
            <a:pPr algn="just">
              <a:lnSpc>
                <a:spcPct val="200000"/>
              </a:lnSpc>
            </a:pPr>
            <a:r>
              <a:rPr lang="en-US" sz="2000" b="1" dirty="0">
                <a:solidFill>
                  <a:srgbClr val="00B0F0"/>
                </a:solidFill>
                <a:effectLst/>
                <a:latin typeface="Open Sans"/>
              </a:rPr>
              <a:t>C. </a:t>
            </a:r>
            <a:r>
              <a:rPr lang="en-US" sz="2000" b="1" dirty="0" err="1">
                <a:solidFill>
                  <a:srgbClr val="00B0F0"/>
                </a:solidFill>
                <a:effectLst/>
                <a:latin typeface="Open Sans"/>
              </a:rPr>
              <a:t>Tăng</a:t>
            </a:r>
            <a:r>
              <a:rPr lang="en-US" sz="2000" b="1" dirty="0">
                <a:solidFill>
                  <a:srgbClr val="00B0F0"/>
                </a:solidFill>
                <a:effectLst/>
                <a:latin typeface="Open Sans"/>
              </a:rPr>
              <a:t> </a:t>
            </a:r>
            <a:r>
              <a:rPr lang="en-US" sz="2000" b="1" dirty="0" err="1">
                <a:solidFill>
                  <a:srgbClr val="00B0F0"/>
                </a:solidFill>
                <a:effectLst/>
                <a:latin typeface="Open Sans"/>
              </a:rPr>
              <a:t>gấp</a:t>
            </a:r>
            <a:r>
              <a:rPr lang="en-US" sz="2000" b="1" dirty="0">
                <a:solidFill>
                  <a:srgbClr val="00B0F0"/>
                </a:solidFill>
                <a:effectLst/>
                <a:latin typeface="Open Sans"/>
              </a:rPr>
              <a:t> </a:t>
            </a:r>
            <a:r>
              <a:rPr lang="en-US" sz="2000" b="1" dirty="0" err="1">
                <a:solidFill>
                  <a:srgbClr val="00B0F0"/>
                </a:solidFill>
                <a:effectLst/>
                <a:latin typeface="Open Sans"/>
              </a:rPr>
              <a:t>bốn</a:t>
            </a:r>
            <a:r>
              <a:rPr lang="en-US" sz="2000" b="1" dirty="0">
                <a:solidFill>
                  <a:srgbClr val="00B0F0"/>
                </a:solidFill>
                <a:effectLst/>
                <a:latin typeface="Open Sans"/>
              </a:rPr>
              <a:t> </a:t>
            </a:r>
            <a:r>
              <a:rPr lang="en-US" sz="2000" b="1" dirty="0" err="1">
                <a:solidFill>
                  <a:srgbClr val="00B0F0"/>
                </a:solidFill>
                <a:effectLst/>
                <a:latin typeface="Open Sans"/>
              </a:rPr>
              <a:t>khi</a:t>
            </a:r>
            <a:r>
              <a:rPr lang="en-US" sz="2000" b="1" dirty="0">
                <a:solidFill>
                  <a:srgbClr val="00B0F0"/>
                </a:solidFill>
                <a:effectLst/>
                <a:latin typeface="Open Sans"/>
              </a:rPr>
              <a:t> </a:t>
            </a:r>
            <a:r>
              <a:rPr lang="en-US" sz="2000" b="1" dirty="0" err="1">
                <a:solidFill>
                  <a:srgbClr val="00B0F0"/>
                </a:solidFill>
                <a:effectLst/>
                <a:latin typeface="Open Sans"/>
              </a:rPr>
              <a:t>điện</a:t>
            </a:r>
            <a:r>
              <a:rPr lang="en-US" sz="2000" b="1" dirty="0">
                <a:solidFill>
                  <a:srgbClr val="00B0F0"/>
                </a:solidFill>
                <a:effectLst/>
                <a:latin typeface="Open Sans"/>
              </a:rPr>
              <a:t> </a:t>
            </a:r>
            <a:r>
              <a:rPr lang="en-US" sz="2000" b="1" dirty="0" err="1">
                <a:solidFill>
                  <a:srgbClr val="00B0F0"/>
                </a:solidFill>
                <a:effectLst/>
                <a:latin typeface="Open Sans"/>
              </a:rPr>
              <a:t>trở</a:t>
            </a:r>
            <a:r>
              <a:rPr lang="en-US" sz="2000" b="1" dirty="0">
                <a:solidFill>
                  <a:srgbClr val="00B0F0"/>
                </a:solidFill>
                <a:effectLst/>
                <a:latin typeface="Open Sans"/>
              </a:rPr>
              <a:t> </a:t>
            </a:r>
            <a:r>
              <a:rPr lang="en-US" sz="2000" b="1" dirty="0" err="1">
                <a:solidFill>
                  <a:srgbClr val="00B0F0"/>
                </a:solidFill>
                <a:effectLst/>
                <a:latin typeface="Open Sans"/>
              </a:rPr>
              <a:t>của</a:t>
            </a:r>
            <a:r>
              <a:rPr lang="en-US" sz="2000" b="1" dirty="0">
                <a:solidFill>
                  <a:srgbClr val="00B0F0"/>
                </a:solidFill>
                <a:effectLst/>
                <a:latin typeface="Open Sans"/>
              </a:rPr>
              <a:t> </a:t>
            </a:r>
            <a:r>
              <a:rPr lang="en-US" sz="2000" b="1" dirty="0" err="1">
                <a:solidFill>
                  <a:srgbClr val="00B0F0"/>
                </a:solidFill>
                <a:effectLst/>
                <a:latin typeface="Open Sans"/>
              </a:rPr>
              <a:t>dây</a:t>
            </a:r>
            <a:r>
              <a:rPr lang="en-US" sz="2000" b="1" dirty="0">
                <a:solidFill>
                  <a:srgbClr val="00B0F0"/>
                </a:solidFill>
                <a:effectLst/>
                <a:latin typeface="Open Sans"/>
              </a:rPr>
              <a:t> </a:t>
            </a:r>
            <a:r>
              <a:rPr lang="en-US" sz="2000" b="1" dirty="0" err="1">
                <a:solidFill>
                  <a:srgbClr val="00B0F0"/>
                </a:solidFill>
                <a:effectLst/>
                <a:latin typeface="Open Sans"/>
              </a:rPr>
              <a:t>dẫn</a:t>
            </a:r>
            <a:r>
              <a:rPr lang="en-US" sz="2000" b="1" dirty="0">
                <a:solidFill>
                  <a:srgbClr val="00B0F0"/>
                </a:solidFill>
                <a:effectLst/>
                <a:latin typeface="Open Sans"/>
              </a:rPr>
              <a:t> </a:t>
            </a:r>
            <a:r>
              <a:rPr lang="en-US" sz="2000" b="1" dirty="0" err="1">
                <a:solidFill>
                  <a:srgbClr val="00B0F0"/>
                </a:solidFill>
                <a:effectLst/>
                <a:latin typeface="Open Sans"/>
              </a:rPr>
              <a:t>giảm</a:t>
            </a:r>
            <a:r>
              <a:rPr lang="en-US" sz="2000" b="1" dirty="0">
                <a:solidFill>
                  <a:srgbClr val="00B0F0"/>
                </a:solidFill>
                <a:effectLst/>
                <a:latin typeface="Open Sans"/>
              </a:rPr>
              <a:t> </a:t>
            </a:r>
            <a:r>
              <a:rPr lang="en-US" sz="2000" b="1" dirty="0" err="1">
                <a:solidFill>
                  <a:srgbClr val="00B0F0"/>
                </a:solidFill>
                <a:effectLst/>
                <a:latin typeface="Open Sans"/>
              </a:rPr>
              <a:t>đi</a:t>
            </a:r>
            <a:r>
              <a:rPr lang="en-US" sz="2000" b="1" dirty="0">
                <a:solidFill>
                  <a:srgbClr val="00B0F0"/>
                </a:solidFill>
                <a:effectLst/>
                <a:latin typeface="Open Sans"/>
              </a:rPr>
              <a:t> </a:t>
            </a:r>
            <a:r>
              <a:rPr lang="en-US" sz="2000" b="1" dirty="0" err="1">
                <a:solidFill>
                  <a:srgbClr val="00B0F0"/>
                </a:solidFill>
                <a:effectLst/>
                <a:latin typeface="Open Sans"/>
              </a:rPr>
              <a:t>một</a:t>
            </a:r>
            <a:r>
              <a:rPr lang="en-US" sz="2000" b="1" dirty="0">
                <a:solidFill>
                  <a:srgbClr val="00B0F0"/>
                </a:solidFill>
                <a:effectLst/>
                <a:latin typeface="Open Sans"/>
              </a:rPr>
              <a:t> </a:t>
            </a:r>
            <a:r>
              <a:rPr lang="en-US" sz="2000" b="1" dirty="0" err="1">
                <a:solidFill>
                  <a:srgbClr val="00B0F0"/>
                </a:solidFill>
                <a:effectLst/>
                <a:latin typeface="Open Sans"/>
              </a:rPr>
              <a:t>nửa</a:t>
            </a:r>
            <a:endParaRPr lang="en-US" sz="2000" b="1" dirty="0">
              <a:solidFill>
                <a:srgbClr val="00B0F0"/>
              </a:solidFill>
              <a:effectLst/>
              <a:latin typeface="Open Sans"/>
            </a:endParaRPr>
          </a:p>
          <a:p>
            <a:pPr algn="just">
              <a:lnSpc>
                <a:spcPct val="200000"/>
              </a:lnSpc>
            </a:pPr>
            <a:r>
              <a:rPr lang="en-US" sz="2000" b="1" dirty="0">
                <a:solidFill>
                  <a:srgbClr val="00B0F0"/>
                </a:solidFill>
                <a:effectLst/>
                <a:latin typeface="Open Sans"/>
              </a:rPr>
              <a:t>D. </a:t>
            </a:r>
            <a:r>
              <a:rPr lang="en-US" sz="2000" b="1" dirty="0" err="1">
                <a:solidFill>
                  <a:srgbClr val="00B0F0"/>
                </a:solidFill>
                <a:effectLst/>
                <a:latin typeface="Open Sans"/>
              </a:rPr>
              <a:t>Giảm</a:t>
            </a:r>
            <a:r>
              <a:rPr lang="en-US" sz="2000" b="1" dirty="0">
                <a:solidFill>
                  <a:srgbClr val="00B0F0"/>
                </a:solidFill>
                <a:effectLst/>
                <a:latin typeface="Open Sans"/>
              </a:rPr>
              <a:t> </a:t>
            </a:r>
            <a:r>
              <a:rPr lang="en-US" sz="2000" b="1" dirty="0" err="1">
                <a:solidFill>
                  <a:srgbClr val="00B0F0"/>
                </a:solidFill>
                <a:effectLst/>
                <a:latin typeface="Open Sans"/>
              </a:rPr>
              <a:t>đi</a:t>
            </a:r>
            <a:r>
              <a:rPr lang="en-US" sz="2000" b="1" dirty="0">
                <a:solidFill>
                  <a:srgbClr val="00B0F0"/>
                </a:solidFill>
                <a:effectLst/>
                <a:latin typeface="Open Sans"/>
              </a:rPr>
              <a:t> </a:t>
            </a:r>
            <a:r>
              <a:rPr lang="en-US" sz="2000" b="1" dirty="0" err="1">
                <a:solidFill>
                  <a:srgbClr val="00B0F0"/>
                </a:solidFill>
                <a:effectLst/>
                <a:latin typeface="Open Sans"/>
              </a:rPr>
              <a:t>một</a:t>
            </a:r>
            <a:r>
              <a:rPr lang="en-US" sz="2000" b="1" dirty="0">
                <a:solidFill>
                  <a:srgbClr val="00B0F0"/>
                </a:solidFill>
                <a:effectLst/>
                <a:latin typeface="Open Sans"/>
              </a:rPr>
              <a:t> </a:t>
            </a:r>
            <a:r>
              <a:rPr lang="en-US" sz="2000" b="1" dirty="0" err="1">
                <a:solidFill>
                  <a:srgbClr val="00B0F0"/>
                </a:solidFill>
                <a:effectLst/>
                <a:latin typeface="Open Sans"/>
              </a:rPr>
              <a:t>nửa</a:t>
            </a:r>
            <a:r>
              <a:rPr lang="en-US" sz="2000" b="1" dirty="0">
                <a:solidFill>
                  <a:srgbClr val="00B0F0"/>
                </a:solidFill>
                <a:effectLst/>
                <a:latin typeface="Open Sans"/>
              </a:rPr>
              <a:t> </a:t>
            </a:r>
            <a:r>
              <a:rPr lang="en-US" sz="2000" b="1" dirty="0" err="1">
                <a:solidFill>
                  <a:srgbClr val="00B0F0"/>
                </a:solidFill>
                <a:effectLst/>
                <a:latin typeface="Open Sans"/>
              </a:rPr>
              <a:t>khi</a:t>
            </a:r>
            <a:r>
              <a:rPr lang="en-US" sz="2000" b="1" dirty="0">
                <a:solidFill>
                  <a:srgbClr val="00B0F0"/>
                </a:solidFill>
                <a:effectLst/>
                <a:latin typeface="Open Sans"/>
              </a:rPr>
              <a:t> </a:t>
            </a:r>
            <a:r>
              <a:rPr lang="en-US" sz="2000" b="1" dirty="0" err="1">
                <a:solidFill>
                  <a:srgbClr val="00B0F0"/>
                </a:solidFill>
                <a:effectLst/>
                <a:latin typeface="Open Sans"/>
              </a:rPr>
              <a:t>điện</a:t>
            </a:r>
            <a:r>
              <a:rPr lang="en-US" sz="2000" b="1" dirty="0">
                <a:solidFill>
                  <a:srgbClr val="00B0F0"/>
                </a:solidFill>
                <a:effectLst/>
                <a:latin typeface="Open Sans"/>
              </a:rPr>
              <a:t> </a:t>
            </a:r>
            <a:r>
              <a:rPr lang="en-US" sz="2000" b="1" dirty="0" err="1">
                <a:solidFill>
                  <a:srgbClr val="00B0F0"/>
                </a:solidFill>
                <a:effectLst/>
                <a:latin typeface="Open Sans"/>
              </a:rPr>
              <a:t>trở</a:t>
            </a:r>
            <a:r>
              <a:rPr lang="en-US" sz="2000" b="1" dirty="0">
                <a:solidFill>
                  <a:srgbClr val="00B0F0"/>
                </a:solidFill>
                <a:effectLst/>
                <a:latin typeface="Open Sans"/>
              </a:rPr>
              <a:t> </a:t>
            </a:r>
            <a:r>
              <a:rPr lang="en-US" sz="2000" b="1" dirty="0" err="1">
                <a:solidFill>
                  <a:srgbClr val="00B0F0"/>
                </a:solidFill>
                <a:effectLst/>
                <a:latin typeface="Open Sans"/>
              </a:rPr>
              <a:t>của</a:t>
            </a:r>
            <a:r>
              <a:rPr lang="en-US" sz="2000" b="1" dirty="0">
                <a:solidFill>
                  <a:srgbClr val="00B0F0"/>
                </a:solidFill>
                <a:effectLst/>
                <a:latin typeface="Open Sans"/>
              </a:rPr>
              <a:t> </a:t>
            </a:r>
            <a:r>
              <a:rPr lang="en-US" sz="2000" b="1" dirty="0" err="1">
                <a:solidFill>
                  <a:srgbClr val="00B0F0"/>
                </a:solidFill>
                <a:effectLst/>
                <a:latin typeface="Open Sans"/>
              </a:rPr>
              <a:t>dây</a:t>
            </a:r>
            <a:r>
              <a:rPr lang="en-US" sz="2000" b="1" dirty="0">
                <a:solidFill>
                  <a:srgbClr val="00B0F0"/>
                </a:solidFill>
                <a:effectLst/>
                <a:latin typeface="Open Sans"/>
              </a:rPr>
              <a:t> </a:t>
            </a:r>
            <a:r>
              <a:rPr lang="en-US" sz="2000" b="1" dirty="0" err="1">
                <a:solidFill>
                  <a:srgbClr val="00B0F0"/>
                </a:solidFill>
                <a:effectLst/>
                <a:latin typeface="Open Sans"/>
              </a:rPr>
              <a:t>dẫn</a:t>
            </a:r>
            <a:r>
              <a:rPr lang="en-US" sz="2000" b="1" dirty="0">
                <a:solidFill>
                  <a:srgbClr val="00B0F0"/>
                </a:solidFill>
                <a:effectLst/>
                <a:latin typeface="Open Sans"/>
              </a:rPr>
              <a:t> </a:t>
            </a:r>
            <a:r>
              <a:rPr lang="en-US" sz="2000" b="1" dirty="0" err="1">
                <a:solidFill>
                  <a:srgbClr val="00B0F0"/>
                </a:solidFill>
                <a:effectLst/>
                <a:latin typeface="Open Sans"/>
              </a:rPr>
              <a:t>tăng</a:t>
            </a:r>
            <a:r>
              <a:rPr lang="en-US" sz="2000" b="1" dirty="0">
                <a:solidFill>
                  <a:srgbClr val="00B0F0"/>
                </a:solidFill>
                <a:effectLst/>
                <a:latin typeface="Open Sans"/>
              </a:rPr>
              <a:t> </a:t>
            </a:r>
            <a:r>
              <a:rPr lang="en-US" sz="2000" b="1" dirty="0" err="1">
                <a:solidFill>
                  <a:srgbClr val="00B0F0"/>
                </a:solidFill>
                <a:effectLst/>
                <a:latin typeface="Open Sans"/>
              </a:rPr>
              <a:t>lên</a:t>
            </a:r>
            <a:r>
              <a:rPr lang="en-US" sz="2000" b="1" dirty="0">
                <a:solidFill>
                  <a:srgbClr val="00B0F0"/>
                </a:solidFill>
                <a:effectLst/>
                <a:latin typeface="Open Sans"/>
              </a:rPr>
              <a:t> </a:t>
            </a:r>
            <a:r>
              <a:rPr lang="en-US" sz="2000" b="1" dirty="0" err="1">
                <a:solidFill>
                  <a:srgbClr val="00B0F0"/>
                </a:solidFill>
                <a:effectLst/>
                <a:latin typeface="Open Sans"/>
              </a:rPr>
              <a:t>gấp</a:t>
            </a:r>
            <a:r>
              <a:rPr lang="en-US" sz="2000" b="1" dirty="0">
                <a:solidFill>
                  <a:srgbClr val="00B0F0"/>
                </a:solidFill>
                <a:effectLst/>
                <a:latin typeface="Open Sans"/>
              </a:rPr>
              <a:t> </a:t>
            </a:r>
            <a:r>
              <a:rPr lang="en-US" sz="2000" b="1" dirty="0" err="1">
                <a:solidFill>
                  <a:srgbClr val="00B0F0"/>
                </a:solidFill>
                <a:effectLst/>
                <a:latin typeface="Open Sans"/>
              </a:rPr>
              <a:t>bốn</a:t>
            </a:r>
            <a:endParaRPr lang="en-US" sz="2000" b="1" dirty="0">
              <a:solidFill>
                <a:srgbClr val="00B0F0"/>
              </a:solidFill>
              <a:effectLst/>
              <a:latin typeface="Open Sans"/>
            </a:endParaRPr>
          </a:p>
        </p:txBody>
      </p:sp>
      <p:sp>
        <p:nvSpPr>
          <p:cNvPr id="11" name="Hình Bầu dục 10">
            <a:extLst>
              <a:ext uri="{FF2B5EF4-FFF2-40B4-BE49-F238E27FC236}">
                <a16:creationId xmlns:a16="http://schemas.microsoft.com/office/drawing/2014/main" id="{B33AD9F7-F1D4-4C2E-9F56-F5EF2C608183}"/>
              </a:ext>
            </a:extLst>
          </p:cNvPr>
          <p:cNvSpPr/>
          <p:nvPr/>
        </p:nvSpPr>
        <p:spPr>
          <a:xfrm>
            <a:off x="2063853" y="2552246"/>
            <a:ext cx="450761" cy="40288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4148980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171977" y="342396"/>
            <a:ext cx="10122794" cy="1328023"/>
          </a:xfrm>
          <a:prstGeom prst="roundRect">
            <a:avLst/>
          </a:prstGeom>
          <a:solidFill>
            <a:schemeClr val="accent2">
              <a:lumMod val="20000"/>
              <a:lumOff val="80000"/>
            </a:schemeClr>
          </a:solidFill>
          <a:ln w="28575">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sz="2400" b="1" i="1" dirty="0"/>
              <a:t>Bài 9: Nếu đồng thời giảm điện trở của dây dẫn, cường độ dòng điện và thời gian dòng điện chạy qua dây dẫn đi một nửa thì nhiệt lượng tỏa ra trên dây sẽ thay đổi như thế nào?</a:t>
            </a:r>
            <a:endParaRPr lang="en-US" sz="2400" b="1" i="1" dirty="0"/>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2400" b="0" i="0" u="none" strike="noStrike" cap="none" normalizeH="0" baseline="0" dirty="0">
                <a:ln>
                  <a:noFill/>
                </a:ln>
                <a:solidFill>
                  <a:schemeClr val="tx1"/>
                </a:solidFill>
                <a:effectLst/>
                <a:latin typeface="Arial" panose="020B0604020202020204" pitchFamily="34" charset="0"/>
              </a:rPr>
              <a:t/>
            </a:r>
            <a:br>
              <a:rPr kumimoji="0" lang="en-US" altLang="en-US" sz="124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p:nvPr/>
        </p:nvSpPr>
        <p:spPr>
          <a:xfrm>
            <a:off x="3327400" y="2025051"/>
            <a:ext cx="6451599" cy="2251065"/>
          </a:xfrm>
          <a:prstGeom prst="rect">
            <a:avLst/>
          </a:prstGeom>
        </p:spPr>
        <p:txBody>
          <a:bodyPr wrap="square">
            <a:spAutoFit/>
          </a:bodyPr>
          <a:lstStyle/>
          <a:p>
            <a:pPr>
              <a:lnSpc>
                <a:spcPct val="150000"/>
              </a:lnSpc>
            </a:pPr>
            <a:r>
              <a:rPr lang="en-US" sz="2400" b="1" i="1" dirty="0">
                <a:solidFill>
                  <a:srgbClr val="00B0F0"/>
                </a:solidFill>
              </a:rPr>
              <a:t>A. </a:t>
            </a:r>
            <a:r>
              <a:rPr lang="en-US" sz="2400" b="1" i="1" dirty="0" err="1">
                <a:solidFill>
                  <a:srgbClr val="00B0F0"/>
                </a:solidFill>
              </a:rPr>
              <a:t>Giảm</a:t>
            </a:r>
            <a:r>
              <a:rPr lang="en-US" sz="2400" b="1" i="1" dirty="0">
                <a:solidFill>
                  <a:srgbClr val="00B0F0"/>
                </a:solidFill>
              </a:rPr>
              <a:t> </a:t>
            </a:r>
            <a:r>
              <a:rPr lang="en-US" sz="2400" b="1" i="1" dirty="0" err="1">
                <a:solidFill>
                  <a:srgbClr val="00B0F0"/>
                </a:solidFill>
              </a:rPr>
              <a:t>đi</a:t>
            </a:r>
            <a:r>
              <a:rPr lang="en-US" sz="2400" b="1" i="1" dirty="0">
                <a:solidFill>
                  <a:srgbClr val="00B0F0"/>
                </a:solidFill>
              </a:rPr>
              <a:t> 2 </a:t>
            </a:r>
            <a:r>
              <a:rPr lang="en-US" sz="2400" b="1" i="1" dirty="0" err="1">
                <a:solidFill>
                  <a:srgbClr val="00B0F0"/>
                </a:solidFill>
              </a:rPr>
              <a:t>lần</a:t>
            </a:r>
            <a:endParaRPr lang="en-US" sz="2400" b="1" i="1" dirty="0">
              <a:solidFill>
                <a:srgbClr val="00B0F0"/>
              </a:solidFill>
            </a:endParaRPr>
          </a:p>
          <a:p>
            <a:pPr>
              <a:lnSpc>
                <a:spcPct val="150000"/>
              </a:lnSpc>
            </a:pPr>
            <a:r>
              <a:rPr lang="en-US" sz="2400" b="1" i="1" dirty="0">
                <a:solidFill>
                  <a:srgbClr val="00B0F0"/>
                </a:solidFill>
              </a:rPr>
              <a:t>B. </a:t>
            </a:r>
            <a:r>
              <a:rPr lang="en-US" sz="2400" b="1" i="1" dirty="0" err="1">
                <a:solidFill>
                  <a:srgbClr val="00B0F0"/>
                </a:solidFill>
              </a:rPr>
              <a:t>Giảm</a:t>
            </a:r>
            <a:r>
              <a:rPr lang="en-US" sz="2400" b="1" i="1" dirty="0">
                <a:solidFill>
                  <a:srgbClr val="00B0F0"/>
                </a:solidFill>
              </a:rPr>
              <a:t> </a:t>
            </a:r>
            <a:r>
              <a:rPr lang="en-US" sz="2400" b="1" i="1" dirty="0" err="1">
                <a:solidFill>
                  <a:srgbClr val="00B0F0"/>
                </a:solidFill>
              </a:rPr>
              <a:t>đi</a:t>
            </a:r>
            <a:r>
              <a:rPr lang="en-US" sz="2400" b="1" i="1" dirty="0">
                <a:solidFill>
                  <a:srgbClr val="00B0F0"/>
                </a:solidFill>
              </a:rPr>
              <a:t> </a:t>
            </a:r>
            <a:r>
              <a:rPr lang="en-US" sz="2400" b="1" i="1" dirty="0" err="1">
                <a:solidFill>
                  <a:srgbClr val="00B0F0"/>
                </a:solidFill>
              </a:rPr>
              <a:t>đi</a:t>
            </a:r>
            <a:r>
              <a:rPr lang="en-US" sz="2400" b="1" i="1" dirty="0">
                <a:solidFill>
                  <a:srgbClr val="00B0F0"/>
                </a:solidFill>
              </a:rPr>
              <a:t> 4 </a:t>
            </a:r>
            <a:r>
              <a:rPr lang="en-US" sz="2400" b="1" i="1" dirty="0" err="1">
                <a:solidFill>
                  <a:srgbClr val="00B0F0"/>
                </a:solidFill>
              </a:rPr>
              <a:t>lần</a:t>
            </a:r>
            <a:endParaRPr lang="en-US" sz="2400" b="1" i="1" dirty="0">
              <a:solidFill>
                <a:srgbClr val="00B0F0"/>
              </a:solidFill>
            </a:endParaRPr>
          </a:p>
          <a:p>
            <a:pPr>
              <a:lnSpc>
                <a:spcPct val="150000"/>
              </a:lnSpc>
            </a:pPr>
            <a:r>
              <a:rPr lang="en-US" sz="2400" b="1" i="1" dirty="0">
                <a:solidFill>
                  <a:srgbClr val="00B0F0"/>
                </a:solidFill>
              </a:rPr>
              <a:t>C. </a:t>
            </a:r>
            <a:r>
              <a:rPr lang="en-US" sz="2400" b="1" i="1" dirty="0" err="1">
                <a:solidFill>
                  <a:srgbClr val="00B0F0"/>
                </a:solidFill>
              </a:rPr>
              <a:t>Giảm</a:t>
            </a:r>
            <a:r>
              <a:rPr lang="en-US" sz="2400" b="1" i="1" dirty="0">
                <a:solidFill>
                  <a:srgbClr val="00B0F0"/>
                </a:solidFill>
              </a:rPr>
              <a:t> </a:t>
            </a:r>
            <a:r>
              <a:rPr lang="en-US" sz="2400" b="1" i="1" dirty="0" err="1">
                <a:solidFill>
                  <a:srgbClr val="00B0F0"/>
                </a:solidFill>
              </a:rPr>
              <a:t>đi</a:t>
            </a:r>
            <a:r>
              <a:rPr lang="en-US" sz="2400" b="1" i="1" dirty="0">
                <a:solidFill>
                  <a:srgbClr val="00B0F0"/>
                </a:solidFill>
              </a:rPr>
              <a:t> 8 </a:t>
            </a:r>
            <a:r>
              <a:rPr lang="en-US" sz="2400" b="1" i="1" dirty="0" err="1">
                <a:solidFill>
                  <a:srgbClr val="00B0F0"/>
                </a:solidFill>
              </a:rPr>
              <a:t>lần</a:t>
            </a:r>
            <a:endParaRPr lang="en-US" sz="2400" b="1" i="1" dirty="0">
              <a:solidFill>
                <a:srgbClr val="00B0F0"/>
              </a:solidFill>
            </a:endParaRPr>
          </a:p>
          <a:p>
            <a:pPr>
              <a:lnSpc>
                <a:spcPct val="150000"/>
              </a:lnSpc>
            </a:pPr>
            <a:r>
              <a:rPr lang="en-US" sz="2400" b="1" i="1" dirty="0">
                <a:solidFill>
                  <a:srgbClr val="00B0F0"/>
                </a:solidFill>
              </a:rPr>
              <a:t>D. </a:t>
            </a:r>
            <a:r>
              <a:rPr lang="en-US" sz="2400" b="1" i="1" dirty="0" err="1">
                <a:solidFill>
                  <a:srgbClr val="00B0F0"/>
                </a:solidFill>
              </a:rPr>
              <a:t>Giảm</a:t>
            </a:r>
            <a:r>
              <a:rPr lang="en-US" sz="2400" b="1" i="1" dirty="0">
                <a:solidFill>
                  <a:srgbClr val="00B0F0"/>
                </a:solidFill>
              </a:rPr>
              <a:t> </a:t>
            </a:r>
            <a:r>
              <a:rPr lang="en-US" sz="2400" b="1" i="1" dirty="0" err="1">
                <a:solidFill>
                  <a:srgbClr val="00B0F0"/>
                </a:solidFill>
              </a:rPr>
              <a:t>đi</a:t>
            </a:r>
            <a:r>
              <a:rPr lang="en-US" sz="2400" b="1" i="1" dirty="0">
                <a:solidFill>
                  <a:srgbClr val="00B0F0"/>
                </a:solidFill>
              </a:rPr>
              <a:t> 16 </a:t>
            </a:r>
            <a:r>
              <a:rPr lang="en-US" sz="2400" b="1" i="1" dirty="0" err="1">
                <a:solidFill>
                  <a:srgbClr val="00B0F0"/>
                </a:solidFill>
              </a:rPr>
              <a:t>lần</a:t>
            </a:r>
            <a:endParaRPr lang="en-US" sz="2400" b="1" i="1" dirty="0">
              <a:solidFill>
                <a:srgbClr val="00B0F0"/>
              </a:solidFill>
            </a:endParaRPr>
          </a:p>
        </p:txBody>
      </p:sp>
      <p:sp>
        <p:nvSpPr>
          <p:cNvPr id="11" name="Hình Bầu dục 10">
            <a:extLst>
              <a:ext uri="{FF2B5EF4-FFF2-40B4-BE49-F238E27FC236}">
                <a16:creationId xmlns:a16="http://schemas.microsoft.com/office/drawing/2014/main" id="{BB684E36-55AD-499B-8BCB-4B713572E2AF}"/>
              </a:ext>
            </a:extLst>
          </p:cNvPr>
          <p:cNvSpPr/>
          <p:nvPr/>
        </p:nvSpPr>
        <p:spPr>
          <a:xfrm>
            <a:off x="3314521" y="3834596"/>
            <a:ext cx="450761" cy="40288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9787029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377</TotalTime>
  <Words>931</Words>
  <Application>Microsoft Office PowerPoint</Application>
  <PresentationFormat>Widescreen</PresentationFormat>
  <Paragraphs>278</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Cambria Math</vt:lpstr>
      <vt:lpstr>Open 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Giang</dc:creator>
  <cp:lastModifiedBy>PC</cp:lastModifiedBy>
  <cp:revision>18</cp:revision>
  <dcterms:created xsi:type="dcterms:W3CDTF">2021-11-28T14:04:50Z</dcterms:created>
  <dcterms:modified xsi:type="dcterms:W3CDTF">2021-11-30T15:09:49Z</dcterms:modified>
</cp:coreProperties>
</file>